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3"/>
  </p:notesMasterIdLst>
  <p:sldIdLst>
    <p:sldId id="257" r:id="rId2"/>
    <p:sldId id="306" r:id="rId3"/>
    <p:sldId id="261" r:id="rId4"/>
    <p:sldId id="302" r:id="rId5"/>
    <p:sldId id="304" r:id="rId6"/>
    <p:sldId id="305" r:id="rId7"/>
    <p:sldId id="342" r:id="rId8"/>
    <p:sldId id="260" r:id="rId9"/>
    <p:sldId id="277" r:id="rId10"/>
    <p:sldId id="266" r:id="rId11"/>
    <p:sldId id="259" r:id="rId12"/>
    <p:sldId id="258" r:id="rId13"/>
    <p:sldId id="262" r:id="rId14"/>
    <p:sldId id="263" r:id="rId15"/>
    <p:sldId id="313" r:id="rId16"/>
    <p:sldId id="296" r:id="rId17"/>
    <p:sldId id="267" r:id="rId18"/>
    <p:sldId id="264" r:id="rId19"/>
    <p:sldId id="265" r:id="rId20"/>
    <p:sldId id="312" r:id="rId21"/>
    <p:sldId id="268" r:id="rId22"/>
    <p:sldId id="281" r:id="rId23"/>
    <p:sldId id="279" r:id="rId24"/>
    <p:sldId id="280" r:id="rId25"/>
    <p:sldId id="269" r:id="rId26"/>
    <p:sldId id="270" r:id="rId27"/>
    <p:sldId id="271" r:id="rId28"/>
    <p:sldId id="310" r:id="rId29"/>
    <p:sldId id="311" r:id="rId30"/>
    <p:sldId id="297" r:id="rId31"/>
    <p:sldId id="272" r:id="rId32"/>
    <p:sldId id="282" r:id="rId33"/>
    <p:sldId id="283" r:id="rId34"/>
    <p:sldId id="274" r:id="rId35"/>
    <p:sldId id="285" r:id="rId36"/>
    <p:sldId id="292" r:id="rId37"/>
    <p:sldId id="315" r:id="rId38"/>
    <p:sldId id="293" r:id="rId39"/>
    <p:sldId id="294" r:id="rId40"/>
    <p:sldId id="287" r:id="rId41"/>
    <p:sldId id="288" r:id="rId42"/>
    <p:sldId id="289" r:id="rId43"/>
    <p:sldId id="290" r:id="rId44"/>
    <p:sldId id="291" r:id="rId45"/>
    <p:sldId id="336" r:id="rId46"/>
    <p:sldId id="275" r:id="rId47"/>
    <p:sldId id="326" r:id="rId48"/>
    <p:sldId id="327" r:id="rId49"/>
    <p:sldId id="328" r:id="rId50"/>
    <p:sldId id="278" r:id="rId51"/>
    <p:sldId id="329" r:id="rId52"/>
    <p:sldId id="276" r:id="rId53"/>
    <p:sldId id="295" r:id="rId54"/>
    <p:sldId id="284" r:id="rId55"/>
    <p:sldId id="314" r:id="rId56"/>
    <p:sldId id="320" r:id="rId57"/>
    <p:sldId id="321" r:id="rId58"/>
    <p:sldId id="322" r:id="rId59"/>
    <p:sldId id="323" r:id="rId60"/>
    <p:sldId id="324" r:id="rId61"/>
    <p:sldId id="325" r:id="rId62"/>
    <p:sldId id="298" r:id="rId63"/>
    <p:sldId id="299" r:id="rId64"/>
    <p:sldId id="300" r:id="rId65"/>
    <p:sldId id="301" r:id="rId66"/>
    <p:sldId id="335" r:id="rId67"/>
    <p:sldId id="317" r:id="rId68"/>
    <p:sldId id="337" r:id="rId69"/>
    <p:sldId id="338" r:id="rId70"/>
    <p:sldId id="340" r:id="rId71"/>
    <p:sldId id="308" r:id="rId72"/>
    <p:sldId id="330" r:id="rId73"/>
    <p:sldId id="331" r:id="rId74"/>
    <p:sldId id="332" r:id="rId75"/>
    <p:sldId id="319" r:id="rId76"/>
    <p:sldId id="333" r:id="rId77"/>
    <p:sldId id="309" r:id="rId78"/>
    <p:sldId id="339" r:id="rId79"/>
    <p:sldId id="316" r:id="rId80"/>
    <p:sldId id="334" r:id="rId81"/>
    <p:sldId id="307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4" d="100"/>
          <a:sy n="74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C8297-D6D5-4654-9887-A62F62A71F3B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CD9D-5BD4-46FB-942D-E878C42F68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507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http://en.wikipedia.org/wiki/Object_database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CD9D-5BD4-46FB-942D-E878C42F68EF}" type="slidenum">
              <a:rPr lang="cs-CZ" smtClean="0"/>
              <a:pPr/>
              <a:t>64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http://nosql.mypopescu.com/post/1016366403/nosql-guide-for-beginners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CD9D-5BD4-46FB-942D-E878C42F68EF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110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95C9-4484-409A-AD72-FC1B5E275F14}" type="datetimeFigureOut">
              <a:rPr lang="cs-CZ" smtClean="0"/>
              <a:pPr/>
              <a:t>30.10.2014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sql/sql_join_right.as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val.cz/clanky/databaze-a-jazyk-sql/" TargetMode="External"/><Relationship Id="rId2" Type="http://schemas.openxmlformats.org/officeDocument/2006/relationships/hyperlink" Target="http://www.w3schools.com/sql/defaul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ql-tutorial.net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d/Object-Oriented_Mode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3/3b/Database_models.jp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porcelli.com.br/2010/08/nosql-for-beginn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exist.sourceforge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Základy informatiky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b="1" dirty="0">
                <a:solidFill>
                  <a:srgbClr val="FFC000"/>
                </a:solidFill>
              </a:rPr>
              <a:t>D</a:t>
            </a:r>
            <a:r>
              <a:rPr lang="cs-CZ" b="1" dirty="0" smtClean="0">
                <a:solidFill>
                  <a:srgbClr val="FFC000"/>
                </a:solidFill>
              </a:rPr>
              <a:t>atabázové systémy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62200" y="4714884"/>
            <a:ext cx="6705600" cy="202095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 – 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1242402" cy="142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atributů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Musí být atomické (=dále nedělitelné)</a:t>
            </a:r>
          </a:p>
          <a:p>
            <a:r>
              <a:rPr lang="cs-CZ" dirty="0" smtClean="0"/>
              <a:t>Na pořadí sloupců nezáleží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Relace = vztah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Kardinalita relace:</a:t>
            </a:r>
          </a:p>
          <a:p>
            <a:r>
              <a:rPr lang="cs-CZ" dirty="0" smtClean="0"/>
              <a:t>1:1</a:t>
            </a:r>
          </a:p>
          <a:p>
            <a:r>
              <a:rPr lang="cs-CZ" dirty="0" smtClean="0"/>
              <a:t>1:N</a:t>
            </a:r>
          </a:p>
          <a:p>
            <a:r>
              <a:rPr lang="cs-CZ" dirty="0" smtClean="0"/>
              <a:t>M:N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Příkladem vztahu 1:1 je vztah manželství mezi muži a ženami v evropské části světa. Jeden muž může mít současně nejvýše jednu manželku a jedna žena nejvýše jednoho manžela.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 arabském světě jde v uvedeném příkladě o vztah 1: N. Jeden muž může současně mít více než jednu ženu, žena může mít nejvýše jednoho manžela.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Pokud bychom upustili v daném příkladě od požadavku současnosti, pak může jít o vztah M : N. Každý muž mohl být několikrát ženatý, stejně jako žena vícekrát vdaná.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Entitně</a:t>
            </a:r>
            <a:r>
              <a:rPr lang="cs-CZ" dirty="0" smtClean="0"/>
              <a:t> – relační diagramy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Entita</a:t>
            </a:r>
            <a:r>
              <a:rPr lang="cs-CZ" dirty="0" smtClean="0"/>
              <a:t> – objekt, který je předmětem zájmu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Atribut</a:t>
            </a:r>
            <a:r>
              <a:rPr lang="cs-CZ" dirty="0" smtClean="0"/>
              <a:t> – elementární datový prvek, který entitu blíže charakterizuje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Relace</a:t>
            </a:r>
            <a:r>
              <a:rPr lang="cs-CZ" dirty="0" smtClean="0"/>
              <a:t> – vztah mezi dvěma entitami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Kardinalita vztahu </a:t>
            </a:r>
            <a:r>
              <a:rPr lang="cs-CZ" dirty="0" smtClean="0"/>
              <a:t>– mocnost vztahu mezi entitami:    1:1, </a:t>
            </a:r>
            <a:r>
              <a:rPr lang="cs-CZ" dirty="0" err="1" smtClean="0"/>
              <a:t>1</a:t>
            </a:r>
            <a:r>
              <a:rPr lang="cs-CZ" dirty="0" smtClean="0"/>
              <a:t>:N, N:1, M:N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Vztah je informace, kterou si systém musí pamatovat, nelze ji odvodit!</a:t>
            </a:r>
          </a:p>
          <a:p>
            <a:pPr>
              <a:buNone/>
            </a:pPr>
            <a:r>
              <a:rPr lang="cs-CZ" sz="2400" dirty="0" smtClean="0"/>
              <a:t>Existují nástroje pro vytváření a modelování databází – CASE studio, MS Visio, </a:t>
            </a:r>
            <a:r>
              <a:rPr lang="cs-CZ" sz="2400" dirty="0" err="1" smtClean="0"/>
              <a:t>Edge</a:t>
            </a:r>
            <a:r>
              <a:rPr lang="cs-CZ" sz="2400" dirty="0" smtClean="0"/>
              <a:t> </a:t>
            </a:r>
            <a:r>
              <a:rPr lang="cs-CZ" sz="2400" dirty="0" err="1" smtClean="0"/>
              <a:t>Diagrammer</a:t>
            </a:r>
            <a:r>
              <a:rPr lang="cs-CZ" sz="2400" dirty="0" smtClean="0"/>
              <a:t>, 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ERD a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ERD diagramy slouží k návrhu struktury databáze</a:t>
            </a:r>
            <a:r>
              <a:rPr lang="cs-CZ" dirty="0" smtClean="0"/>
              <a:t>. Na jejím základě lze vytvořit fyzickou databázi.</a:t>
            </a:r>
          </a:p>
          <a:p>
            <a:pPr>
              <a:buNone/>
            </a:pPr>
            <a:r>
              <a:rPr lang="cs-CZ" dirty="0" smtClean="0"/>
              <a:t>S tím souvisí další modelovací nástroje jako je </a:t>
            </a:r>
            <a:r>
              <a:rPr lang="cs-CZ" dirty="0" smtClean="0">
                <a:solidFill>
                  <a:srgbClr val="FF0000"/>
                </a:solidFill>
              </a:rPr>
              <a:t>DFD </a:t>
            </a:r>
            <a:r>
              <a:rPr lang="cs-CZ" dirty="0" smtClean="0"/>
              <a:t>(Data </a:t>
            </a:r>
            <a:r>
              <a:rPr lang="cs-CZ" dirty="0" err="1" smtClean="0"/>
              <a:t>Flow</a:t>
            </a:r>
            <a:r>
              <a:rPr lang="cs-CZ" dirty="0" smtClean="0"/>
              <a:t> Diagram) pro modelování funkcí systému nebo </a:t>
            </a:r>
            <a:r>
              <a:rPr lang="cs-CZ" dirty="0" smtClean="0">
                <a:solidFill>
                  <a:srgbClr val="FF0000"/>
                </a:solidFill>
              </a:rPr>
              <a:t>SD</a:t>
            </a:r>
            <a:r>
              <a:rPr lang="cs-CZ" dirty="0" smtClean="0"/>
              <a:t> (</a:t>
            </a:r>
            <a:r>
              <a:rPr lang="cs-CZ" dirty="0" err="1" smtClean="0"/>
              <a:t>State</a:t>
            </a:r>
            <a:r>
              <a:rPr lang="cs-CZ" dirty="0" smtClean="0"/>
              <a:t> Diagram) pro modelování stavů.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err="1" smtClean="0"/>
              <a:t>Db</a:t>
            </a:r>
            <a:r>
              <a:rPr lang="cs-CZ" b="1" dirty="0" smtClean="0"/>
              <a:t> model = ERD + DFD + STD + DD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 tvorby ERD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arenR"/>
              <a:defRPr/>
            </a:pPr>
            <a:r>
              <a:rPr lang="cs-CZ" dirty="0" smtClean="0"/>
              <a:t>Pojmenování logických jednotek (entity, atributy) 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dirty="0" smtClean="0"/>
              <a:t>Popis vztahů mezi entitami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dirty="0" smtClean="0"/>
              <a:t>Stanovení pravidel integrity</a:t>
            </a:r>
          </a:p>
          <a:p>
            <a:pPr>
              <a:buFontTx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544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Entitě</a:t>
            </a:r>
            <a:r>
              <a:rPr lang="cs-CZ" dirty="0" smtClean="0"/>
              <a:t> odpovídá v databázi </a:t>
            </a:r>
            <a:r>
              <a:rPr lang="cs-CZ" dirty="0" smtClean="0">
                <a:solidFill>
                  <a:srgbClr val="C00000"/>
                </a:solidFill>
              </a:rPr>
              <a:t>tabulka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Atribut</a:t>
            </a:r>
            <a:r>
              <a:rPr lang="cs-CZ" dirty="0" smtClean="0"/>
              <a:t> – v databázi je to název </a:t>
            </a:r>
            <a:r>
              <a:rPr lang="cs-CZ" dirty="0" smtClean="0">
                <a:solidFill>
                  <a:srgbClr val="C00000"/>
                </a:solidFill>
              </a:rPr>
              <a:t>sloupec tabulky.</a:t>
            </a:r>
          </a:p>
          <a:p>
            <a:pPr>
              <a:buNone/>
            </a:pPr>
            <a:r>
              <a:rPr lang="cs-CZ" dirty="0" smtClean="0"/>
              <a:t>Každé sloupec tabulky má svůj </a:t>
            </a:r>
            <a:r>
              <a:rPr lang="cs-CZ" dirty="0" smtClean="0">
                <a:solidFill>
                  <a:srgbClr val="C00000"/>
                </a:solidFill>
              </a:rPr>
              <a:t>datový typ.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Datový typ určuje, jaká informace je v daném sloupci uložena (text, číslo, datum, obrázek).</a:t>
            </a:r>
          </a:p>
          <a:p>
            <a:pPr>
              <a:buNone/>
            </a:pPr>
            <a:r>
              <a:rPr lang="cs-CZ" dirty="0" smtClean="0"/>
              <a:t>Sloupečky primárního a cizího klíče by měly být stejného datového typu.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ERD – hierarchie při modelování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Konceptuální datový model </a:t>
            </a:r>
            <a:r>
              <a:rPr lang="cs-CZ" dirty="0" smtClean="0"/>
              <a:t>– rozpoznání základních datových objektů a jejich vztahů – logický návrh</a:t>
            </a:r>
          </a:p>
          <a:p>
            <a:r>
              <a:rPr lang="cs-CZ" b="1" dirty="0" smtClean="0"/>
              <a:t>Logický datový (relační) model - ERD</a:t>
            </a:r>
          </a:p>
          <a:p>
            <a:r>
              <a:rPr lang="cs-CZ" b="1" dirty="0" smtClean="0"/>
              <a:t>Fyzický datový model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Základním stavebním prvkem databáze je </a:t>
            </a:r>
            <a:r>
              <a:rPr lang="cs-CZ" dirty="0" smtClean="0">
                <a:solidFill>
                  <a:srgbClr val="C00000"/>
                </a:solidFill>
              </a:rPr>
              <a:t>tabulka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Soubor tabulek + relací = relační schéma.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Pole v databázi má </a:t>
            </a:r>
            <a:r>
              <a:rPr lang="cs-CZ" dirty="0" smtClean="0">
                <a:solidFill>
                  <a:srgbClr val="C00000"/>
                </a:solidFill>
              </a:rPr>
              <a:t>hodnotu</a:t>
            </a:r>
            <a:r>
              <a:rPr lang="cs-CZ" dirty="0" smtClean="0"/>
              <a:t> = uživatelská data.</a:t>
            </a:r>
          </a:p>
          <a:p>
            <a:pPr>
              <a:buNone/>
            </a:pPr>
            <a:r>
              <a:rPr lang="cs-CZ" dirty="0" smtClean="0"/>
              <a:t>Uživatel vkládá řádky, nikoli sloupce!! (rozdíl oproti práci s tabulkovým procesorem – Excel)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cs-CZ" dirty="0" smtClean="0"/>
              <a:t>První až pátá NF, běžně se používá třetí</a:t>
            </a:r>
          </a:p>
          <a:p>
            <a:r>
              <a:rPr lang="cs-CZ" dirty="0" smtClean="0"/>
              <a:t>Optimální návrh struktury tabulek</a:t>
            </a:r>
          </a:p>
          <a:p>
            <a:r>
              <a:rPr lang="cs-CZ" dirty="0" smtClean="0"/>
              <a:t>Cílem je také odstranit </a:t>
            </a:r>
            <a:r>
              <a:rPr lang="cs-CZ" dirty="0" smtClean="0">
                <a:solidFill>
                  <a:srgbClr val="C00000"/>
                </a:solidFill>
              </a:rPr>
              <a:t>redundanci dat </a:t>
            </a:r>
            <a:r>
              <a:rPr lang="cs-CZ" dirty="0" smtClean="0"/>
              <a:t>(opakované výskyty stejných dat)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Typy databází</a:t>
            </a:r>
          </a:p>
          <a:p>
            <a:r>
              <a:rPr lang="cs-CZ" dirty="0" smtClean="0"/>
              <a:t>Princip relačního modelu</a:t>
            </a:r>
          </a:p>
          <a:p>
            <a:r>
              <a:rPr lang="cs-CZ" dirty="0" smtClean="0"/>
              <a:t>Entita, atribut, kardinalita</a:t>
            </a:r>
          </a:p>
          <a:p>
            <a:r>
              <a:rPr lang="cs-CZ" dirty="0" smtClean="0"/>
              <a:t>Primární a cizí klíč</a:t>
            </a:r>
          </a:p>
          <a:p>
            <a:r>
              <a:rPr lang="cs-CZ" smtClean="0"/>
              <a:t>ERD modely</a:t>
            </a:r>
            <a:endParaRPr lang="cs-CZ" dirty="0" smtClean="0"/>
          </a:p>
          <a:p>
            <a:r>
              <a:rPr lang="cs-CZ" dirty="0" smtClean="0"/>
              <a:t>Transakce</a:t>
            </a:r>
          </a:p>
          <a:p>
            <a:r>
              <a:rPr lang="cs-CZ" dirty="0" smtClean="0"/>
              <a:t>SQL</a:t>
            </a:r>
          </a:p>
          <a:p>
            <a:r>
              <a:rPr lang="cs-CZ" dirty="0" smtClean="0"/>
              <a:t>Relační databázové systémy</a:t>
            </a:r>
          </a:p>
          <a:p>
            <a:r>
              <a:rPr lang="cs-CZ" dirty="0" smtClean="0"/>
              <a:t>OO a </a:t>
            </a:r>
            <a:r>
              <a:rPr lang="cs-CZ" dirty="0" err="1" smtClean="0"/>
              <a:t>NoSQL</a:t>
            </a:r>
            <a:r>
              <a:rPr lang="cs-CZ" dirty="0" smtClean="0"/>
              <a:t> databáze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Normalizace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Cílem normalizace je dosažení </a:t>
            </a:r>
            <a:r>
              <a:rPr lang="cs-CZ" smtClean="0">
                <a:solidFill>
                  <a:srgbClr val="C00000"/>
                </a:solidFill>
              </a:rPr>
              <a:t>ideální struktury dat.</a:t>
            </a:r>
          </a:p>
          <a:p>
            <a:pPr>
              <a:buFontTx/>
              <a:buNone/>
            </a:pPr>
            <a:endParaRPr lang="cs-CZ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cs-CZ" smtClean="0"/>
              <a:t>Normalizace se snaží vytvořit relační model pro uložení dat, který minimalizuje datovou redundanci při zachování datové integrity.</a:t>
            </a:r>
          </a:p>
        </p:txBody>
      </p:sp>
    </p:spTree>
    <p:extLst>
      <p:ext uri="{BB962C8B-B14F-4D97-AF65-F5344CB8AC3E}">
        <p14:creationId xmlns:p14="http://schemas.microsoft.com/office/powerpoint/2010/main" xmlns="" val="23512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tvorby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lphaLcParenR"/>
            </a:pPr>
            <a:r>
              <a:rPr lang="cs-CZ" dirty="0" smtClean="0"/>
              <a:t>Analýza zadání</a:t>
            </a:r>
          </a:p>
          <a:p>
            <a:pPr marL="609600" indent="-609600">
              <a:buFontTx/>
              <a:buAutoNum type="alphaLcParenR"/>
            </a:pPr>
            <a:r>
              <a:rPr lang="cs-CZ" dirty="0" smtClean="0"/>
              <a:t>Pojmenování log. jednotek (entit)  a analýza, jaké jsou mezi nimi vztahy</a:t>
            </a:r>
          </a:p>
          <a:p>
            <a:pPr marL="609600" indent="-609600">
              <a:buFontTx/>
              <a:buAutoNum type="alphaLcParenR"/>
            </a:pPr>
            <a:r>
              <a:rPr lang="cs-CZ" dirty="0" smtClean="0"/>
              <a:t>Návrh struktury (může a nemusí být ERD)</a:t>
            </a:r>
          </a:p>
          <a:p>
            <a:pPr marL="609600" indent="-609600">
              <a:buFontTx/>
              <a:buAutoNum type="alphaLcParenR"/>
            </a:pPr>
            <a:r>
              <a:rPr lang="cs-CZ" dirty="0" smtClean="0"/>
              <a:t>Optimalizace – normální formy</a:t>
            </a:r>
          </a:p>
          <a:p>
            <a:pPr marL="609600" indent="-609600">
              <a:buFontTx/>
              <a:buAutoNum type="alphaLcParenR"/>
            </a:pPr>
            <a:r>
              <a:rPr lang="cs-CZ" dirty="0" smtClean="0"/>
              <a:t>Stanovení pravidel integrity</a:t>
            </a:r>
          </a:p>
          <a:p>
            <a:pPr marL="609600" indent="-609600">
              <a:buFontTx/>
              <a:buAutoNum type="alphaLcParenR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cs-CZ" dirty="0" smtClean="0"/>
              <a:t>Integrita:</a:t>
            </a:r>
          </a:p>
          <a:p>
            <a:pPr marL="609600" indent="-609600">
              <a:buFontTx/>
              <a:buChar char="-"/>
            </a:pPr>
            <a:r>
              <a:rPr lang="cs-CZ" dirty="0" err="1" smtClean="0">
                <a:solidFill>
                  <a:srgbClr val="0070C0"/>
                </a:solidFill>
              </a:rPr>
              <a:t>Entitní</a:t>
            </a:r>
            <a:r>
              <a:rPr lang="cs-CZ" dirty="0" smtClean="0"/>
              <a:t> – jedinečná identifikace každé entity - pomocí primárního klíče (PK)</a:t>
            </a:r>
          </a:p>
          <a:p>
            <a:pPr marL="609600" indent="-609600">
              <a:buFontTx/>
              <a:buChar char="-"/>
            </a:pPr>
            <a:r>
              <a:rPr lang="cs-CZ" dirty="0" smtClean="0">
                <a:solidFill>
                  <a:srgbClr val="0070C0"/>
                </a:solidFill>
              </a:rPr>
              <a:t>Referenční</a:t>
            </a:r>
            <a:r>
              <a:rPr lang="cs-CZ" dirty="0" smtClean="0"/>
              <a:t> – pomocí cizího klíče (FK) – integrita vazeb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klíč –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Primární klíč </a:t>
            </a:r>
            <a:r>
              <a:rPr lang="cs-CZ" dirty="0" smtClean="0"/>
              <a:t>– definuje se nad jedním nebo více sloupci tabulky. Hlavním účelem primárního klíče je </a:t>
            </a:r>
            <a:r>
              <a:rPr lang="cs-CZ" dirty="0" smtClean="0">
                <a:solidFill>
                  <a:srgbClr val="FF0000"/>
                </a:solidFill>
              </a:rPr>
              <a:t>zajistit jednoznačnost záznamů v tabulce</a:t>
            </a:r>
            <a:r>
              <a:rPr lang="cs-CZ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Data primárního klíče nesmí obsahovat duplicitu nebo hodnotu </a:t>
            </a:r>
            <a:r>
              <a:rPr lang="cs-CZ" dirty="0" err="1" smtClean="0"/>
              <a:t>Null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Cizí klíč –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Cizí klíč </a:t>
            </a:r>
            <a:r>
              <a:rPr lang="cs-CZ" dirty="0" smtClean="0"/>
              <a:t>se definuje na sloupci tabulky, která je navázána na primární tabulku. Pomocí něho jsou realizovány vztahy v relační databázi.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Cizí klíč se odkazuje na sloupec primární tabulky. Do sloupce s definovaným cizím klíčem </a:t>
            </a:r>
            <a:r>
              <a:rPr lang="cs-CZ" dirty="0" smtClean="0">
                <a:solidFill>
                  <a:srgbClr val="FF0000"/>
                </a:solidFill>
              </a:rPr>
              <a:t>nelze vložit hodnotu, která není vložena v nadřízeném sloupci primární tabulky.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Referenční integrita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lphaLcParenR"/>
            </a:pPr>
            <a:r>
              <a:rPr lang="cs-CZ" b="1" dirty="0" err="1" smtClean="0"/>
              <a:t>Restrict</a:t>
            </a:r>
            <a:r>
              <a:rPr lang="cs-CZ" dirty="0" smtClean="0"/>
              <a:t> – z nadřízené nelze smazat, je-li odkaz</a:t>
            </a:r>
          </a:p>
          <a:p>
            <a:pPr marL="609600" indent="-609600">
              <a:buFontTx/>
              <a:buAutoNum type="alphaLcParenR"/>
            </a:pPr>
            <a:r>
              <a:rPr lang="cs-CZ" b="1" dirty="0" err="1" smtClean="0"/>
              <a:t>Cascade</a:t>
            </a:r>
            <a:r>
              <a:rPr lang="cs-CZ" dirty="0" smtClean="0"/>
              <a:t> – po výmazu z nadřízené smaže i odkazy v podřízené</a:t>
            </a:r>
          </a:p>
          <a:p>
            <a:pPr marL="609600" indent="-609600">
              <a:buFontTx/>
              <a:buAutoNum type="alphaLcParenR"/>
            </a:pPr>
            <a:r>
              <a:rPr lang="cs-CZ" b="1" dirty="0" smtClean="0"/>
              <a:t>Set </a:t>
            </a:r>
            <a:r>
              <a:rPr lang="cs-CZ" b="1" dirty="0" err="1" smtClean="0"/>
              <a:t>null</a:t>
            </a:r>
            <a:r>
              <a:rPr lang="cs-CZ" b="1" dirty="0" smtClean="0"/>
              <a:t> </a:t>
            </a:r>
            <a:r>
              <a:rPr lang="cs-CZ" dirty="0" smtClean="0"/>
              <a:t>– po výmazu v nadřízené dostanou odkazy v podřízené hodnotu NULL</a:t>
            </a:r>
          </a:p>
          <a:p>
            <a:pPr marL="609600" indent="-609600">
              <a:buNone/>
            </a:pPr>
            <a:endParaRPr lang="cs-CZ" dirty="0" smtClean="0"/>
          </a:p>
          <a:p>
            <a:pPr marL="609600" indent="-609600">
              <a:buNone/>
            </a:pPr>
            <a:r>
              <a:rPr lang="cs-CZ" dirty="0" smtClean="0">
                <a:solidFill>
                  <a:srgbClr val="0070C0"/>
                </a:solidFill>
              </a:rPr>
              <a:t>Integrita</a:t>
            </a:r>
            <a:r>
              <a:rPr lang="cs-CZ" dirty="0" smtClean="0"/>
              <a:t> zajišťuje správnost vztahu mezi daty.</a:t>
            </a:r>
          </a:p>
          <a:p>
            <a:pPr marL="609600" indent="-609600">
              <a:buNone/>
            </a:pPr>
            <a:r>
              <a:rPr lang="cs-CZ" dirty="0" smtClean="0">
                <a:solidFill>
                  <a:srgbClr val="0070C0"/>
                </a:solidFill>
              </a:rPr>
              <a:t>Konzistence</a:t>
            </a:r>
            <a:r>
              <a:rPr lang="cs-CZ" dirty="0" smtClean="0"/>
              <a:t> – stejná hodnota dat ve všech jejich výskytech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Co je to transakce?</a:t>
            </a:r>
          </a:p>
          <a:p>
            <a:pPr>
              <a:buNone/>
            </a:pPr>
            <a:r>
              <a:rPr lang="cs-CZ" dirty="0" smtClean="0"/>
              <a:t>skupina příkazů, které převedou databázi z jednoho konzistentního stavu do druhého.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Databázové transakce musí splňovat tzv. vlastnosti </a:t>
            </a:r>
            <a:r>
              <a:rPr lang="cs-CZ" i="1" dirty="0" smtClean="0"/>
              <a:t>ACID</a:t>
            </a:r>
            <a:r>
              <a:rPr lang="cs-CZ" dirty="0" smtClean="0"/>
              <a:t>:</a:t>
            </a:r>
          </a:p>
          <a:p>
            <a:pPr lvl="1">
              <a:buNone/>
            </a:pP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 smtClean="0"/>
              <a:t> - </a:t>
            </a:r>
            <a:r>
              <a:rPr lang="cs-CZ" i="1" dirty="0" err="1" smtClean="0">
                <a:solidFill>
                  <a:srgbClr val="0070C0"/>
                </a:solidFill>
              </a:rPr>
              <a:t>Atomicity</a:t>
            </a:r>
            <a:r>
              <a:rPr lang="cs-CZ" dirty="0" smtClean="0"/>
              <a:t> – </a:t>
            </a:r>
            <a:r>
              <a:rPr lang="cs-CZ" dirty="0" err="1" smtClean="0"/>
              <a:t>atomicita</a:t>
            </a:r>
            <a:r>
              <a:rPr lang="cs-CZ" dirty="0" smtClean="0"/>
              <a:t> (nedělitelnost)</a:t>
            </a:r>
          </a:p>
          <a:p>
            <a:pPr lvl="1">
              <a:buNone/>
            </a:pPr>
            <a:r>
              <a:rPr lang="cs-CZ" i="1" dirty="0" smtClean="0">
                <a:solidFill>
                  <a:srgbClr val="FF0000"/>
                </a:solidFill>
              </a:rPr>
              <a:t>C</a:t>
            </a:r>
            <a:r>
              <a:rPr lang="cs-CZ" i="1" dirty="0" smtClean="0"/>
              <a:t> - </a:t>
            </a:r>
            <a:r>
              <a:rPr lang="cs-CZ" i="1" dirty="0" err="1" smtClean="0">
                <a:solidFill>
                  <a:srgbClr val="0070C0"/>
                </a:solidFill>
              </a:rPr>
              <a:t>Consistency</a:t>
            </a:r>
            <a:r>
              <a:rPr lang="cs-CZ" dirty="0" smtClean="0"/>
              <a:t> - konzistence (není porušeno integritní omezení)</a:t>
            </a:r>
          </a:p>
          <a:p>
            <a:pPr lvl="1">
              <a:buNone/>
            </a:pPr>
            <a:r>
              <a:rPr lang="cs-CZ" i="1" dirty="0" smtClean="0">
                <a:solidFill>
                  <a:srgbClr val="FF0000"/>
                </a:solidFill>
              </a:rPr>
              <a:t>I</a:t>
            </a:r>
            <a:r>
              <a:rPr lang="cs-CZ" i="1" dirty="0" smtClean="0"/>
              <a:t> -  </a:t>
            </a:r>
            <a:r>
              <a:rPr lang="cs-CZ" i="1" dirty="0" err="1" smtClean="0">
                <a:solidFill>
                  <a:srgbClr val="0070C0"/>
                </a:solidFill>
              </a:rPr>
              <a:t>Isolation</a:t>
            </a:r>
            <a:r>
              <a:rPr lang="cs-CZ" dirty="0" smtClean="0"/>
              <a:t> - izolovanost (ostatní nevidí, dokud není ukončena) </a:t>
            </a:r>
          </a:p>
          <a:p>
            <a:pPr lvl="1">
              <a:buNone/>
            </a:pPr>
            <a:r>
              <a:rPr lang="cs-CZ" i="1" dirty="0" smtClean="0">
                <a:solidFill>
                  <a:srgbClr val="FF0000"/>
                </a:solidFill>
              </a:rPr>
              <a:t>D</a:t>
            </a:r>
            <a:r>
              <a:rPr lang="cs-CZ" i="1" dirty="0" smtClean="0"/>
              <a:t> - </a:t>
            </a:r>
            <a:r>
              <a:rPr lang="cs-CZ" i="1" dirty="0" err="1" smtClean="0">
                <a:solidFill>
                  <a:srgbClr val="0070C0"/>
                </a:solidFill>
              </a:rPr>
              <a:t>Durability</a:t>
            </a:r>
            <a:r>
              <a:rPr lang="cs-CZ" dirty="0" smtClean="0"/>
              <a:t> - trvalost (změny, které se provedou potvrzenou transakcí jsou v databázi trvalé a nemohou být ztraceny)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Transakce v databázových systémech je tedy </a:t>
            </a:r>
            <a:r>
              <a:rPr lang="cs-CZ" b="1" u="sng" dirty="0" smtClean="0">
                <a:solidFill>
                  <a:srgbClr val="FF0000"/>
                </a:solidFill>
              </a:rPr>
              <a:t>skupina databázových operací, která je provedena buď jako celek, nebo není provedena vůbec.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SQL:</a:t>
            </a:r>
          </a:p>
          <a:p>
            <a:r>
              <a:rPr lang="cs-CZ" dirty="0"/>
              <a:t>Zahájení transakce </a:t>
            </a:r>
            <a:r>
              <a:rPr lang="cs-CZ" dirty="0" smtClean="0"/>
              <a:t>– BEGIN TRANSACTION</a:t>
            </a:r>
            <a:endParaRPr lang="cs-CZ" dirty="0"/>
          </a:p>
          <a:p>
            <a:r>
              <a:rPr lang="cs-CZ" dirty="0"/>
              <a:t>Ukončení </a:t>
            </a:r>
            <a:r>
              <a:rPr lang="cs-CZ" dirty="0" smtClean="0"/>
              <a:t>transakce - END</a:t>
            </a:r>
            <a:endParaRPr lang="cs-CZ" dirty="0"/>
          </a:p>
          <a:p>
            <a:pPr lvl="2"/>
            <a:r>
              <a:rPr lang="cs-CZ" b="1" dirty="0"/>
              <a:t>COMMIT</a:t>
            </a:r>
            <a:r>
              <a:rPr lang="cs-CZ" dirty="0"/>
              <a:t> – potvrzení transakce</a:t>
            </a:r>
          </a:p>
          <a:p>
            <a:pPr lvl="2"/>
            <a:r>
              <a:rPr lang="cs-CZ" b="1" dirty="0"/>
              <a:t>ROLLBACK</a:t>
            </a:r>
            <a:r>
              <a:rPr lang="cs-CZ" dirty="0"/>
              <a:t> – zrušení transakce, návrat do původního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9932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transakce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 smtClean="0"/>
              <a:t>Begin</a:t>
            </a:r>
            <a:r>
              <a:rPr lang="cs-CZ" sz="2800" dirty="0" smtClean="0"/>
              <a:t> </a:t>
            </a:r>
            <a:r>
              <a:rPr lang="cs-CZ" sz="2800" dirty="0" err="1" smtClean="0"/>
              <a:t>transaction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err="1" smtClean="0"/>
              <a:t>delete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ORDERS_ITEM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</a:t>
            </a:r>
            <a:r>
              <a:rPr lang="cs-CZ" sz="2800" dirty="0" err="1" smtClean="0"/>
              <a:t>where</a:t>
            </a:r>
            <a:r>
              <a:rPr lang="cs-CZ" sz="2800" dirty="0" smtClean="0"/>
              <a:t> </a:t>
            </a:r>
            <a:r>
              <a:rPr lang="cs-CZ" sz="2800" dirty="0" err="1" smtClean="0"/>
              <a:t>order_id</a:t>
            </a:r>
            <a:r>
              <a:rPr lang="cs-CZ" sz="2800" dirty="0" smtClean="0"/>
              <a:t> = 1;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err="1" smtClean="0">
                <a:solidFill>
                  <a:srgbClr val="0070C0"/>
                </a:solidFill>
              </a:rPr>
              <a:t>if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smtClean="0"/>
              <a:t>@@</a:t>
            </a:r>
            <a:r>
              <a:rPr lang="cs-CZ" sz="2800" dirty="0" err="1" smtClean="0"/>
              <a:t>error</a:t>
            </a:r>
            <a:r>
              <a:rPr lang="cs-CZ" sz="2800" dirty="0" smtClean="0"/>
              <a:t> &lt;&gt; 0 </a:t>
            </a:r>
            <a:r>
              <a:rPr lang="cs-CZ" sz="2800" dirty="0" err="1" smtClean="0"/>
              <a:t>then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</a:t>
            </a:r>
            <a:r>
              <a:rPr lang="cs-CZ" sz="2800" b="1" dirty="0" err="1" smtClean="0"/>
              <a:t>delete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from</a:t>
            </a:r>
            <a:r>
              <a:rPr lang="cs-CZ" sz="2800" b="1" dirty="0" smtClean="0"/>
              <a:t> ORDERS </a:t>
            </a:r>
            <a:r>
              <a:rPr lang="cs-CZ" sz="2800" b="1" dirty="0" err="1" smtClean="0"/>
              <a:t>where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order_id</a:t>
            </a:r>
            <a:r>
              <a:rPr lang="cs-CZ" sz="2800" b="1" dirty="0" smtClean="0"/>
              <a:t>=1</a:t>
            </a:r>
            <a:r>
              <a:rPr lang="cs-CZ" sz="2800" dirty="0" smtClean="0"/>
              <a:t>;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err="1" smtClean="0">
                <a:solidFill>
                  <a:srgbClr val="0070C0"/>
                </a:solidFill>
              </a:rPr>
              <a:t>else</a:t>
            </a:r>
            <a:endParaRPr lang="cs-CZ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</a:t>
            </a:r>
            <a:r>
              <a:rPr lang="cs-CZ" sz="2800" b="1" dirty="0" err="1" smtClean="0"/>
              <a:t>rollback</a:t>
            </a:r>
            <a:r>
              <a:rPr lang="cs-CZ" sz="2800" dirty="0" smtClean="0"/>
              <a:t>;</a:t>
            </a:r>
          </a:p>
          <a:p>
            <a:pPr marL="0" indent="0">
              <a:buNone/>
            </a:pPr>
            <a:r>
              <a:rPr lang="cs-CZ" sz="2800" dirty="0" smtClean="0"/>
              <a:t>End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40310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to databáze?</a:t>
            </a:r>
          </a:p>
          <a:p>
            <a:endParaRPr lang="cs-CZ" dirty="0" smtClean="0"/>
          </a:p>
          <a:p>
            <a:pPr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	Databáze – soubor dat, které slouží pro popis reálného světa.</a:t>
            </a:r>
          </a:p>
          <a:p>
            <a:endParaRPr lang="cs-CZ" dirty="0" smtClean="0"/>
          </a:p>
          <a:p>
            <a:r>
              <a:rPr lang="cs-CZ" dirty="0" smtClean="0"/>
              <a:t>Dominantní je relační model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zpracování transakce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Pesimistické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– provedené změny jsou zapisovány do dočasných objektů a teprve po potvrzení se stanou platnými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Optimistické</a:t>
            </a:r>
            <a:r>
              <a:rPr lang="cs-CZ" dirty="0" smtClean="0"/>
              <a:t> – předpokládá se, že transakce se nebude vracet a změny jsou zapisovány do tabulek a do logu jsou zapisovány informace pro případný </a:t>
            </a:r>
            <a:r>
              <a:rPr lang="cs-CZ" dirty="0" err="1" smtClean="0"/>
              <a:t>rollback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 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SQL je jazyk pro správu a programování databází.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Deklarativní jazyk</a:t>
            </a:r>
          </a:p>
          <a:p>
            <a:r>
              <a:rPr lang="cs-CZ" dirty="0" smtClean="0"/>
              <a:t>SQL = </a:t>
            </a:r>
            <a:r>
              <a:rPr lang="cs-CZ" b="1" dirty="0" err="1" smtClean="0"/>
              <a:t>Structure</a:t>
            </a:r>
            <a:r>
              <a:rPr lang="cs-CZ" b="1" dirty="0" smtClean="0"/>
              <a:t> </a:t>
            </a:r>
            <a:r>
              <a:rPr lang="cs-CZ" b="1" dirty="0" err="1" smtClean="0"/>
              <a:t>Query</a:t>
            </a:r>
            <a:r>
              <a:rPr lang="cs-CZ" b="1" dirty="0" smtClean="0"/>
              <a:t> </a:t>
            </a:r>
            <a:r>
              <a:rPr lang="cs-CZ" b="1" dirty="0" err="1" smtClean="0"/>
              <a:t>Language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Skupiny příkazů jazyka 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DDL</a:t>
            </a:r>
            <a:r>
              <a:rPr lang="cs-CZ" dirty="0" smtClean="0"/>
              <a:t> – </a:t>
            </a:r>
            <a:r>
              <a:rPr lang="cs-CZ" b="1" dirty="0" smtClean="0"/>
              <a:t>Data </a:t>
            </a:r>
            <a:r>
              <a:rPr lang="cs-CZ" b="1" dirty="0" err="1" smtClean="0"/>
              <a:t>Definition</a:t>
            </a:r>
            <a:r>
              <a:rPr lang="cs-CZ" b="1" dirty="0" smtClean="0"/>
              <a:t> </a:t>
            </a:r>
            <a:r>
              <a:rPr lang="cs-CZ" b="1" dirty="0" err="1" smtClean="0"/>
              <a:t>Language</a:t>
            </a:r>
            <a:endParaRPr lang="cs-CZ" b="1" dirty="0" smtClean="0"/>
          </a:p>
          <a:p>
            <a:pPr lvl="1">
              <a:buNone/>
            </a:pPr>
            <a:r>
              <a:rPr lang="cs-CZ" dirty="0" smtClean="0"/>
              <a:t>	příkazy pro vytváření, modifikaci nebo rušení databázových objektů</a:t>
            </a:r>
          </a:p>
          <a:p>
            <a:pPr lvl="1"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0070C0"/>
                </a:solidFill>
              </a:rPr>
              <a:t>DML</a:t>
            </a:r>
            <a:r>
              <a:rPr lang="cs-CZ" dirty="0" smtClean="0"/>
              <a:t> – </a:t>
            </a:r>
            <a:r>
              <a:rPr lang="cs-CZ" b="1" dirty="0" smtClean="0"/>
              <a:t>Data </a:t>
            </a:r>
            <a:r>
              <a:rPr lang="cs-CZ" b="1" dirty="0" err="1" smtClean="0"/>
              <a:t>Manipulation</a:t>
            </a:r>
            <a:r>
              <a:rPr lang="cs-CZ" b="1" dirty="0" smtClean="0"/>
              <a:t> </a:t>
            </a:r>
            <a:r>
              <a:rPr lang="cs-CZ" b="1" dirty="0" err="1" smtClean="0"/>
              <a:t>Language</a:t>
            </a:r>
            <a:endParaRPr lang="cs-CZ" b="1" dirty="0" smtClean="0"/>
          </a:p>
          <a:p>
            <a:pPr lvl="1">
              <a:buNone/>
            </a:pPr>
            <a:r>
              <a:rPr lang="cs-CZ" dirty="0" smtClean="0"/>
              <a:t>	příkazy pro vytváření, modifikaci nebo rušení dat</a:t>
            </a:r>
          </a:p>
          <a:p>
            <a:pPr lvl="1">
              <a:buNone/>
            </a:pPr>
            <a:endParaRPr lang="pl-PL" b="1" dirty="0" smtClean="0"/>
          </a:p>
          <a:p>
            <a:pPr lvl="1">
              <a:buNone/>
            </a:pPr>
            <a:r>
              <a:rPr lang="pl-PL" b="1" dirty="0" smtClean="0"/>
              <a:t>DIL</a:t>
            </a:r>
            <a:r>
              <a:rPr lang="pl-PL" dirty="0" smtClean="0"/>
              <a:t> – </a:t>
            </a:r>
            <a:r>
              <a:rPr lang="cs-CZ" dirty="0" smtClean="0"/>
              <a:t>Data Integrity </a:t>
            </a:r>
            <a:r>
              <a:rPr lang="cs-CZ" dirty="0" err="1" smtClean="0"/>
              <a:t>Language</a:t>
            </a:r>
            <a:endParaRPr lang="cs-CZ" dirty="0" smtClean="0"/>
          </a:p>
          <a:p>
            <a:pPr lvl="1">
              <a:buNone/>
            </a:pPr>
            <a:r>
              <a:rPr lang="cs-CZ" b="1" dirty="0" smtClean="0"/>
              <a:t>DCL – </a:t>
            </a:r>
            <a:r>
              <a:rPr lang="cs-CZ" dirty="0" smtClean="0"/>
              <a:t>Data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Příkazy DDL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CREATE</a:t>
            </a:r>
            <a:r>
              <a:rPr lang="cs-CZ" dirty="0" smtClean="0"/>
              <a:t> – vytvoření objektu (tabulka, </a:t>
            </a:r>
            <a:r>
              <a:rPr lang="cs-CZ" dirty="0" err="1" smtClean="0"/>
              <a:t>view</a:t>
            </a:r>
            <a:r>
              <a:rPr lang="cs-CZ" dirty="0" smtClean="0"/>
              <a:t>, …)</a:t>
            </a:r>
          </a:p>
          <a:p>
            <a:r>
              <a:rPr lang="cs-CZ" b="1" dirty="0" smtClean="0"/>
              <a:t>DROP</a:t>
            </a:r>
            <a:r>
              <a:rPr lang="cs-CZ" dirty="0" smtClean="0"/>
              <a:t> – zrušení objektu</a:t>
            </a:r>
          </a:p>
          <a:p>
            <a:r>
              <a:rPr lang="cs-CZ" b="1" dirty="0" smtClean="0"/>
              <a:t>ALTER</a:t>
            </a:r>
            <a:r>
              <a:rPr lang="cs-CZ" dirty="0" smtClean="0"/>
              <a:t> – modifikace objektu</a:t>
            </a:r>
          </a:p>
          <a:p>
            <a:r>
              <a:rPr lang="cs-CZ" b="1" dirty="0" smtClean="0"/>
              <a:t>GRANT</a:t>
            </a:r>
            <a:r>
              <a:rPr lang="cs-CZ" dirty="0" smtClean="0"/>
              <a:t> – přidělení/odebrání/změna přístupových práv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Příkazy DML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SELECT </a:t>
            </a:r>
            <a:r>
              <a:rPr lang="cs-CZ" dirty="0" smtClean="0"/>
              <a:t>– načtení záznamů</a:t>
            </a:r>
          </a:p>
          <a:p>
            <a:r>
              <a:rPr lang="cs-CZ" b="1" dirty="0" smtClean="0"/>
              <a:t>UPDATE</a:t>
            </a:r>
            <a:r>
              <a:rPr lang="cs-CZ" dirty="0" smtClean="0"/>
              <a:t> - aktualizace, úprava</a:t>
            </a:r>
          </a:p>
          <a:p>
            <a:r>
              <a:rPr lang="cs-CZ" b="1" dirty="0" smtClean="0"/>
              <a:t>INSERT</a:t>
            </a:r>
            <a:r>
              <a:rPr lang="cs-CZ" dirty="0" smtClean="0"/>
              <a:t> - vložení</a:t>
            </a:r>
          </a:p>
          <a:p>
            <a:r>
              <a:rPr lang="cs-CZ" b="1" dirty="0" smtClean="0"/>
              <a:t>DELETE</a:t>
            </a:r>
            <a:r>
              <a:rPr lang="cs-CZ" dirty="0" smtClean="0"/>
              <a:t> - výmaz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Jaká je základní syntaxe SQL příkazů?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Výpis všech polí z tabulky, která se jmenuje </a:t>
            </a:r>
            <a:r>
              <a:rPr lang="cs-CZ" sz="1600" dirty="0" err="1" smtClean="0"/>
              <a:t>Customers</a:t>
            </a:r>
            <a:r>
              <a:rPr lang="cs-CZ" sz="1600" dirty="0" smtClean="0"/>
              <a:t>:</a:t>
            </a:r>
          </a:p>
          <a:p>
            <a:pPr>
              <a:buNone/>
            </a:pPr>
            <a:r>
              <a:rPr lang="cs-CZ" dirty="0" smtClean="0"/>
              <a:t>SELECT *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;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1700" dirty="0" smtClean="0"/>
              <a:t>Výpis vybraných polí z tabulky, která se jmenuje </a:t>
            </a:r>
            <a:r>
              <a:rPr lang="cs-CZ" sz="1700" dirty="0" err="1" smtClean="0"/>
              <a:t>Customers</a:t>
            </a:r>
            <a:r>
              <a:rPr lang="cs-CZ" sz="1700" dirty="0" smtClean="0"/>
              <a:t>: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SELECT výčet_polí FROM tabulka;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Výpis </a:t>
            </a:r>
            <a:r>
              <a:rPr lang="cs-CZ" sz="1600" dirty="0" err="1" smtClean="0"/>
              <a:t>slopuců</a:t>
            </a:r>
            <a:r>
              <a:rPr lang="cs-CZ" sz="1600" dirty="0" smtClean="0"/>
              <a:t> </a:t>
            </a:r>
            <a:r>
              <a:rPr lang="cs-CZ" sz="1600" dirty="0" err="1" smtClean="0"/>
              <a:t>Company</a:t>
            </a:r>
            <a:r>
              <a:rPr lang="cs-CZ" sz="1600" dirty="0" smtClean="0"/>
              <a:t> a Country z tabulky, která se jmenuje </a:t>
            </a:r>
            <a:r>
              <a:rPr lang="cs-CZ" sz="1600" dirty="0" err="1" smtClean="0"/>
              <a:t>Customers</a:t>
            </a:r>
            <a:r>
              <a:rPr lang="cs-CZ" sz="1600" dirty="0" smtClean="0"/>
              <a:t>, kde platí podmínka:</a:t>
            </a:r>
          </a:p>
          <a:p>
            <a:pPr>
              <a:buNone/>
            </a:pPr>
            <a:r>
              <a:rPr lang="en-US" dirty="0" smtClean="0"/>
              <a:t>SELECT Company, Country FROM Customers WHERE Country &lt;&gt; 'USA' </a:t>
            </a:r>
            <a:r>
              <a:rPr lang="cs-CZ" dirty="0" smtClean="0"/>
              <a:t>;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Syntax DML příkazů - přehled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SELECT</a:t>
            </a:r>
            <a:r>
              <a:rPr lang="en-US" dirty="0" smtClean="0"/>
              <a:t> [ </a:t>
            </a:r>
            <a:r>
              <a:rPr lang="en-US" b="1" dirty="0" smtClean="0"/>
              <a:t>DISTINCT</a:t>
            </a:r>
            <a:r>
              <a:rPr lang="en-US" dirty="0" smtClean="0"/>
              <a:t> ] </a:t>
            </a:r>
            <a:r>
              <a:rPr lang="en-US" b="1" dirty="0" smtClean="0"/>
              <a:t>*</a:t>
            </a:r>
            <a:r>
              <a:rPr lang="en-US" dirty="0" smtClean="0"/>
              <a:t> | LIST OF COLUMNS, FUNCTIONS, CONSTANTS    </a:t>
            </a:r>
            <a:r>
              <a:rPr lang="en-US" b="1" dirty="0" smtClean="0"/>
              <a:t>FROM</a:t>
            </a:r>
            <a:r>
              <a:rPr lang="en-US" dirty="0" smtClean="0"/>
              <a:t> LIST OF TABLES OR VIEWS    [ </a:t>
            </a:r>
            <a:r>
              <a:rPr lang="en-US" b="1" dirty="0" smtClean="0"/>
              <a:t>WHERE</a:t>
            </a:r>
            <a:r>
              <a:rPr lang="en-US" dirty="0" smtClean="0"/>
              <a:t> CONDITION(S) ]    [ </a:t>
            </a:r>
            <a:r>
              <a:rPr lang="en-US" b="1" dirty="0" smtClean="0"/>
              <a:t>ORDER BY</a:t>
            </a:r>
            <a:r>
              <a:rPr lang="en-US" dirty="0" smtClean="0"/>
              <a:t> ORDERING COLUMN(S) [ </a:t>
            </a:r>
            <a:r>
              <a:rPr lang="en-US" b="1" dirty="0" smtClean="0"/>
              <a:t>ASC</a:t>
            </a:r>
            <a:r>
              <a:rPr lang="en-US" dirty="0" smtClean="0"/>
              <a:t> | </a:t>
            </a:r>
            <a:r>
              <a:rPr lang="en-US" b="1" dirty="0" smtClean="0"/>
              <a:t>DESC</a:t>
            </a:r>
            <a:r>
              <a:rPr lang="en-US" dirty="0" smtClean="0"/>
              <a:t> ] ]    [ </a:t>
            </a:r>
            <a:r>
              <a:rPr lang="en-US" b="1" dirty="0" smtClean="0"/>
              <a:t>GROUP BY</a:t>
            </a:r>
            <a:r>
              <a:rPr lang="en-US" dirty="0" smtClean="0"/>
              <a:t> GROUPING COLUMN(S) ]    [ </a:t>
            </a:r>
            <a:r>
              <a:rPr lang="en-US" b="1" dirty="0" smtClean="0"/>
              <a:t>HAVING</a:t>
            </a:r>
            <a:r>
              <a:rPr lang="en-US" dirty="0" smtClean="0"/>
              <a:t> CONDITION(S) ] </a:t>
            </a:r>
            <a:endParaRPr lang="cs-CZ" dirty="0" smtClean="0"/>
          </a:p>
          <a:p>
            <a:endParaRPr lang="cs-CZ" b="1" dirty="0" smtClean="0"/>
          </a:p>
          <a:p>
            <a:r>
              <a:rPr lang="en-US" b="1" dirty="0" smtClean="0"/>
              <a:t>DELETE FROM</a:t>
            </a:r>
            <a:r>
              <a:rPr lang="en-US" dirty="0" smtClean="0"/>
              <a:t> TABLE NAME</a:t>
            </a:r>
            <a:br>
              <a:rPr lang="en-US" dirty="0" smtClean="0"/>
            </a:br>
            <a:r>
              <a:rPr lang="en-US" dirty="0" smtClean="0"/>
              <a:t>   [ </a:t>
            </a:r>
            <a:r>
              <a:rPr lang="en-US" b="1" dirty="0" smtClean="0"/>
              <a:t>WHERE</a:t>
            </a:r>
            <a:r>
              <a:rPr lang="en-US" dirty="0" smtClean="0"/>
              <a:t> CONDITION(S) ] 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 smtClean="0"/>
              <a:t>INSERT INTO</a:t>
            </a:r>
            <a:r>
              <a:rPr lang="en-US" dirty="0" smtClean="0"/>
              <a:t> TABLE NAME</a:t>
            </a:r>
            <a:br>
              <a:rPr lang="en-US" dirty="0" smtClean="0"/>
            </a:br>
            <a:r>
              <a:rPr lang="en-US" dirty="0" smtClean="0"/>
              <a:t>   [ </a:t>
            </a:r>
            <a:r>
              <a:rPr lang="en-US" b="1" dirty="0" smtClean="0"/>
              <a:t>(</a:t>
            </a:r>
            <a:r>
              <a:rPr lang="en-US" dirty="0" smtClean="0"/>
              <a:t>COLUMN LIST</a:t>
            </a:r>
            <a:r>
              <a:rPr lang="en-US" b="1" dirty="0" smtClean="0"/>
              <a:t>)</a:t>
            </a:r>
            <a:r>
              <a:rPr lang="en-US" dirty="0" smtClean="0"/>
              <a:t> ]</a:t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b="1" dirty="0" smtClean="0"/>
              <a:t>VALUES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dirty="0" smtClean="0"/>
              <a:t>VALUE LIST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 smtClean="0"/>
              <a:t>UPDATE</a:t>
            </a:r>
            <a:r>
              <a:rPr lang="en-US" dirty="0" smtClean="0"/>
              <a:t> TABLE NAME</a:t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b="1" dirty="0" smtClean="0"/>
              <a:t>SET</a:t>
            </a:r>
            <a:r>
              <a:rPr lang="en-US" dirty="0" smtClean="0"/>
              <a:t> COLUMN NAME = VALUE</a:t>
            </a:r>
            <a:br>
              <a:rPr lang="en-US" dirty="0" smtClean="0"/>
            </a:br>
            <a:r>
              <a:rPr lang="en-US" dirty="0" smtClean="0"/>
              <a:t>   [ </a:t>
            </a:r>
            <a:r>
              <a:rPr lang="en-US" b="1" dirty="0" smtClean="0"/>
              <a:t>WHERE</a:t>
            </a:r>
            <a:r>
              <a:rPr lang="en-US" dirty="0" smtClean="0"/>
              <a:t> CONDITION ]</a:t>
            </a:r>
            <a:br>
              <a:rPr lang="en-US" dirty="0" smtClean="0"/>
            </a:b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NULL – prázdná hodnota</a:t>
            </a:r>
          </a:p>
          <a:p>
            <a:pPr lvl="1"/>
            <a:r>
              <a:rPr lang="cs-CZ" dirty="0" smtClean="0"/>
              <a:t>Dotaz „IS NULL“, „IS NOT NULL“</a:t>
            </a:r>
          </a:p>
          <a:p>
            <a:r>
              <a:rPr lang="cs-CZ" dirty="0" smtClean="0"/>
              <a:t>Množinové operace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450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Agregační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SUM</a:t>
            </a:r>
            <a:r>
              <a:rPr lang="en-US" dirty="0" smtClean="0"/>
              <a:t> Total of the values in a field. </a:t>
            </a:r>
            <a:endParaRPr lang="cs-CZ" dirty="0" smtClean="0"/>
          </a:p>
          <a:p>
            <a:r>
              <a:rPr lang="en-US" b="1" dirty="0" smtClean="0"/>
              <a:t>AVG</a:t>
            </a:r>
            <a:r>
              <a:rPr lang="en-US" dirty="0" smtClean="0"/>
              <a:t> Average of the values in a field. </a:t>
            </a:r>
            <a:endParaRPr lang="cs-CZ" dirty="0" smtClean="0"/>
          </a:p>
          <a:p>
            <a:r>
              <a:rPr lang="en-US" b="1" dirty="0" smtClean="0"/>
              <a:t>MIN</a:t>
            </a:r>
            <a:r>
              <a:rPr lang="en-US" dirty="0" smtClean="0"/>
              <a:t> Lowest value in a field. </a:t>
            </a:r>
            <a:endParaRPr lang="cs-CZ" dirty="0" smtClean="0"/>
          </a:p>
          <a:p>
            <a:r>
              <a:rPr lang="en-US" b="1" dirty="0" smtClean="0"/>
              <a:t>MAX</a:t>
            </a:r>
            <a:r>
              <a:rPr lang="en-US" dirty="0" smtClean="0"/>
              <a:t> Highest value in a field. </a:t>
            </a:r>
            <a:endParaRPr lang="cs-CZ" dirty="0" smtClean="0"/>
          </a:p>
          <a:p>
            <a:r>
              <a:rPr lang="en-US" b="1" dirty="0" smtClean="0"/>
              <a:t>COUNT</a:t>
            </a:r>
            <a:r>
              <a:rPr lang="en-US" dirty="0" smtClean="0"/>
              <a:t> Number of values in a field, not counting Null (blank) values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Predikáty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BETWEEN ... AND</a:t>
            </a:r>
            <a:r>
              <a:rPr lang="en-US" dirty="0" smtClean="0"/>
              <a:t> Compares a value to a range formed by two values. </a:t>
            </a:r>
            <a:endParaRPr lang="cs-CZ" dirty="0" smtClean="0"/>
          </a:p>
          <a:p>
            <a:r>
              <a:rPr lang="en-US" b="1" dirty="0" smtClean="0"/>
              <a:t>IN</a:t>
            </a:r>
            <a:r>
              <a:rPr lang="en-US" dirty="0" smtClean="0"/>
              <a:t> Determines whether a value exists in a list of values or a table. </a:t>
            </a:r>
            <a:endParaRPr lang="cs-CZ" dirty="0" smtClean="0"/>
          </a:p>
          <a:p>
            <a:r>
              <a:rPr lang="en-US" b="1" dirty="0" smtClean="0"/>
              <a:t>LIKE</a:t>
            </a:r>
            <a:r>
              <a:rPr lang="en-US" dirty="0" smtClean="0"/>
              <a:t> Compares, in part or in whole, one value with another. </a:t>
            </a:r>
            <a:endParaRPr lang="cs-CZ" dirty="0" smtClean="0"/>
          </a:p>
          <a:p>
            <a:r>
              <a:rPr lang="en-US" b="1" dirty="0" smtClean="0"/>
              <a:t>JOIN</a:t>
            </a:r>
            <a:r>
              <a:rPr lang="en-US" dirty="0" smtClean="0"/>
              <a:t> Joins two tables</a:t>
            </a:r>
            <a:r>
              <a:rPr lang="cs-CZ" dirty="0" smtClean="0"/>
              <a:t> – spojení dvou tabulek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 smtClean="0"/>
              <a:t>Flat</a:t>
            </a:r>
            <a:r>
              <a:rPr lang="cs-CZ" dirty="0" smtClean="0"/>
              <a:t>-</a:t>
            </a:r>
            <a:r>
              <a:rPr lang="cs-CZ" dirty="0" err="1" smtClean="0"/>
              <a:t>file</a:t>
            </a:r>
            <a:r>
              <a:rPr lang="cs-CZ" dirty="0" smtClean="0"/>
              <a:t> – textový soubor - sekvenční přístup</a:t>
            </a:r>
          </a:p>
          <a:p>
            <a:pPr lvl="1"/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endParaRPr lang="cs-CZ" dirty="0" smtClean="0"/>
          </a:p>
          <a:p>
            <a:pPr lvl="1"/>
            <a:r>
              <a:rPr lang="cs-CZ" dirty="0" smtClean="0"/>
              <a:t>Hierarchické</a:t>
            </a:r>
          </a:p>
          <a:p>
            <a:pPr lvl="1"/>
            <a:r>
              <a:rPr lang="cs-CZ" dirty="0" smtClean="0"/>
              <a:t>Síťová</a:t>
            </a:r>
          </a:p>
          <a:p>
            <a:pPr lvl="1"/>
            <a:r>
              <a:rPr lang="cs-CZ" dirty="0" smtClean="0"/>
              <a:t>Relační</a:t>
            </a:r>
          </a:p>
          <a:p>
            <a:pPr lvl="1"/>
            <a:r>
              <a:rPr lang="cs-CZ" dirty="0" smtClean="0"/>
              <a:t>Objektové</a:t>
            </a:r>
          </a:p>
          <a:p>
            <a:pPr lvl="1"/>
            <a:r>
              <a:rPr lang="cs-CZ" dirty="0" smtClean="0"/>
              <a:t>Deduktivní</a:t>
            </a:r>
          </a:p>
          <a:p>
            <a:pPr lvl="1"/>
            <a:r>
              <a:rPr lang="cs-CZ" dirty="0" err="1" smtClean="0"/>
              <a:t>NoSql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Příklad: Inner</a:t>
            </a:r>
            <a:r>
              <a:rPr lang="cs-CZ" dirty="0" smtClean="0"/>
              <a:t> </a:t>
            </a:r>
            <a:r>
              <a:rPr lang="cs-CZ" dirty="0" err="1" smtClean="0"/>
              <a:t>join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Inner</a:t>
            </a:r>
            <a:r>
              <a:rPr lang="cs-CZ" b="1" dirty="0" smtClean="0"/>
              <a:t> </a:t>
            </a:r>
            <a:r>
              <a:rPr lang="cs-CZ" b="1" dirty="0" err="1" smtClean="0"/>
              <a:t>join</a:t>
            </a:r>
            <a:r>
              <a:rPr lang="cs-CZ" b="1" dirty="0" smtClean="0"/>
              <a:t> </a:t>
            </a:r>
            <a:r>
              <a:rPr lang="cs-CZ" dirty="0" smtClean="0"/>
              <a:t>vrátí pouze záznamy, pro které existuje</a:t>
            </a:r>
          </a:p>
          <a:p>
            <a:r>
              <a:rPr lang="cs-CZ" b="1" dirty="0" err="1" smtClean="0"/>
              <a:t>Outer</a:t>
            </a:r>
            <a:r>
              <a:rPr lang="cs-CZ" b="1" dirty="0" smtClean="0"/>
              <a:t> </a:t>
            </a:r>
            <a:r>
              <a:rPr lang="cs-CZ" b="1" dirty="0" err="1" smtClean="0"/>
              <a:t>join</a:t>
            </a:r>
            <a:r>
              <a:rPr lang="cs-CZ" b="1" dirty="0" smtClean="0"/>
              <a:t> </a:t>
            </a:r>
            <a:r>
              <a:rPr lang="cs-CZ" dirty="0" smtClean="0"/>
              <a:t>vrátí všechny záznamy zprava (</a:t>
            </a:r>
            <a:r>
              <a:rPr lang="cs-CZ" dirty="0" err="1" smtClean="0"/>
              <a:t>right</a:t>
            </a:r>
            <a:r>
              <a:rPr lang="cs-CZ" dirty="0" smtClean="0"/>
              <a:t>) nebo zleva (</a:t>
            </a:r>
            <a:r>
              <a:rPr lang="cs-CZ" dirty="0" err="1" smtClean="0"/>
              <a:t>left</a:t>
            </a:r>
            <a:r>
              <a:rPr lang="cs-CZ" dirty="0" smtClean="0"/>
              <a:t>) bez ohledu na existenci záznamů v spojované tabulce</a:t>
            </a:r>
          </a:p>
          <a:p>
            <a:pPr>
              <a:buNone/>
            </a:pPr>
            <a:r>
              <a:rPr lang="cs-CZ" dirty="0" smtClean="0"/>
              <a:t>Příklad </a:t>
            </a:r>
            <a:r>
              <a:rPr lang="cs-CZ" dirty="0" err="1" smtClean="0"/>
              <a:t>inner</a:t>
            </a:r>
            <a:r>
              <a:rPr lang="cs-CZ" dirty="0" smtClean="0"/>
              <a:t> </a:t>
            </a:r>
            <a:r>
              <a:rPr lang="cs-CZ" dirty="0" err="1" smtClean="0"/>
              <a:t>join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en-US" sz="2600" dirty="0" smtClean="0">
                <a:latin typeface="Arial Narrow" pitchFamily="34" charset="0"/>
              </a:rPr>
              <a:t>SELECT </a:t>
            </a:r>
            <a:r>
              <a:rPr lang="en-US" sz="2600" dirty="0" err="1" smtClean="0">
                <a:latin typeface="Arial Narrow" pitchFamily="34" charset="0"/>
              </a:rPr>
              <a:t>column_name</a:t>
            </a:r>
            <a:r>
              <a:rPr lang="en-US" sz="2600" dirty="0" smtClean="0">
                <a:latin typeface="Arial Narrow" pitchFamily="34" charset="0"/>
              </a:rPr>
              <a:t>(s)</a:t>
            </a:r>
            <a:br>
              <a:rPr lang="en-US" sz="2600" dirty="0" smtClean="0">
                <a:latin typeface="Arial Narrow" pitchFamily="34" charset="0"/>
              </a:rPr>
            </a:br>
            <a:r>
              <a:rPr lang="en-US" sz="2600" dirty="0" smtClean="0">
                <a:latin typeface="Arial Narrow" pitchFamily="34" charset="0"/>
              </a:rPr>
              <a:t>FROM table_name1</a:t>
            </a:r>
            <a:br>
              <a:rPr lang="en-US" sz="2600" dirty="0" smtClean="0">
                <a:latin typeface="Arial Narrow" pitchFamily="34" charset="0"/>
              </a:rPr>
            </a:br>
            <a:r>
              <a:rPr lang="cs-CZ" sz="2600" dirty="0" smtClean="0">
                <a:latin typeface="Arial Narrow" pitchFamily="34" charset="0"/>
              </a:rPr>
              <a:t>  </a:t>
            </a:r>
            <a:r>
              <a:rPr lang="en-US" sz="2600" dirty="0" smtClean="0">
                <a:latin typeface="Arial Narrow" pitchFamily="34" charset="0"/>
              </a:rPr>
              <a:t>INNER JOIN table_name2</a:t>
            </a:r>
            <a:r>
              <a:rPr lang="cs-CZ" sz="2600" dirty="0" smtClean="0">
                <a:latin typeface="Arial Narrow" pitchFamily="34" charset="0"/>
              </a:rPr>
              <a:t> </a:t>
            </a:r>
            <a:r>
              <a:rPr lang="en-US" sz="2600" dirty="0" smtClean="0">
                <a:latin typeface="Arial Narrow" pitchFamily="34" charset="0"/>
              </a:rPr>
              <a:t>ON</a:t>
            </a:r>
            <a:r>
              <a:rPr lang="cs-CZ" sz="2600" dirty="0" smtClean="0">
                <a:latin typeface="Arial Narrow" pitchFamily="34" charset="0"/>
              </a:rPr>
              <a:t>       	</a:t>
            </a:r>
            <a:r>
              <a:rPr lang="en-US" sz="2600" dirty="0" smtClean="0">
                <a:latin typeface="Arial Narrow" pitchFamily="34" charset="0"/>
              </a:rPr>
              <a:t>table_name1.column_name=table_name2.column_name</a:t>
            </a:r>
            <a:endParaRPr lang="cs-CZ" sz="2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join</a:t>
            </a:r>
            <a:r>
              <a:rPr lang="cs-CZ" dirty="0" smtClean="0"/>
              <a:t> - 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hlinkClick r:id="rId2"/>
              </a:rPr>
              <a:t>http://www.w3schools.com/</a:t>
            </a:r>
            <a:r>
              <a:rPr lang="cs-CZ" dirty="0" err="1" smtClean="0">
                <a:hlinkClick r:id="rId2"/>
              </a:rPr>
              <a:t>sql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sql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join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right.asp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SQL – verze (ISO normy)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SQL-86</a:t>
            </a:r>
          </a:p>
          <a:p>
            <a:r>
              <a:rPr lang="cs-CZ" dirty="0" smtClean="0"/>
              <a:t>SQL-89</a:t>
            </a:r>
          </a:p>
          <a:p>
            <a:r>
              <a:rPr lang="cs-CZ" dirty="0" smtClean="0"/>
              <a:t>SQL-92 – standard, viz dále</a:t>
            </a:r>
          </a:p>
          <a:p>
            <a:r>
              <a:rPr lang="cs-CZ" dirty="0" smtClean="0"/>
              <a:t>SQL:1999</a:t>
            </a:r>
          </a:p>
          <a:p>
            <a:r>
              <a:rPr lang="cs-CZ" dirty="0" smtClean="0"/>
              <a:t>SQL:2003  (SQL3)</a:t>
            </a:r>
          </a:p>
          <a:p>
            <a:r>
              <a:rPr lang="cs-CZ" dirty="0" smtClean="0"/>
              <a:t>SQL:2008</a:t>
            </a:r>
          </a:p>
          <a:p>
            <a:pPr lvl="1"/>
            <a:r>
              <a:rPr lang="cs-CZ" dirty="0" err="1" smtClean="0"/>
              <a:t>Fetch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, </a:t>
            </a:r>
            <a:r>
              <a:rPr lang="cs-CZ" dirty="0" err="1" smtClean="0"/>
              <a:t>Persistent</a:t>
            </a:r>
            <a:r>
              <a:rPr lang="cs-CZ" dirty="0" smtClean="0"/>
              <a:t> </a:t>
            </a:r>
            <a:r>
              <a:rPr lang="cs-CZ" dirty="0" err="1" smtClean="0"/>
              <a:t>Stored</a:t>
            </a:r>
            <a:r>
              <a:rPr lang="cs-CZ" dirty="0" smtClean="0"/>
              <a:t> </a:t>
            </a:r>
            <a:r>
              <a:rPr lang="cs-CZ" dirty="0" err="1" smtClean="0"/>
              <a:t>Modules</a:t>
            </a:r>
            <a:r>
              <a:rPr lang="cs-CZ" dirty="0" smtClean="0"/>
              <a:t>,…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SQL-92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SQL Agent</a:t>
            </a:r>
          </a:p>
          <a:p>
            <a:r>
              <a:rPr lang="en-US" dirty="0" smtClean="0"/>
              <a:t>New data types defined: DATE, TIME, TIMESTAMP, INTERVAL, BIT string, VARCHAR strings, and NATIONAL CHARACTER strings.</a:t>
            </a:r>
          </a:p>
          <a:p>
            <a:r>
              <a:rPr lang="en-US" dirty="0" smtClean="0"/>
              <a:t>Support for additional character sets beyond the base requirement for representing SQL statements.</a:t>
            </a:r>
          </a:p>
          <a:p>
            <a:r>
              <a:rPr lang="en-US" dirty="0" smtClean="0"/>
              <a:t>New scalar operations such as string concatenation, date and time mathematics, and conditional statements.</a:t>
            </a:r>
          </a:p>
          <a:p>
            <a:r>
              <a:rPr lang="en-US" dirty="0" smtClean="0"/>
              <a:t>New set operations such as UNION JOIN, NATURAL JOIN, set differences, and set intersections.</a:t>
            </a:r>
          </a:p>
          <a:p>
            <a:r>
              <a:rPr lang="en-US" dirty="0" smtClean="0"/>
              <a:t>Support for alterations of schema definitions</a:t>
            </a:r>
            <a:r>
              <a:rPr lang="cs-CZ" dirty="0" smtClean="0"/>
              <a:t> </a:t>
            </a:r>
            <a:r>
              <a:rPr lang="en-US" dirty="0" smtClean="0"/>
              <a:t>via ALTER and DROP.</a:t>
            </a:r>
          </a:p>
          <a:p>
            <a:r>
              <a:rPr lang="en-US" dirty="0" smtClean="0"/>
              <a:t>New integrity-checking functionality such as within a CHECK constraint</a:t>
            </a:r>
          </a:p>
          <a:p>
            <a:r>
              <a:rPr lang="en-US" dirty="0" smtClean="0"/>
              <a:t>Dynamic execution of queries (as opposed to prepared).</a:t>
            </a:r>
          </a:p>
          <a:p>
            <a:r>
              <a:rPr lang="en-US" dirty="0" smtClean="0"/>
              <a:t>Better support for remote database access.</a:t>
            </a:r>
          </a:p>
          <a:p>
            <a:r>
              <a:rPr lang="en-US" dirty="0" smtClean="0"/>
              <a:t>Temporary tables.</a:t>
            </a:r>
          </a:p>
          <a:p>
            <a:r>
              <a:rPr lang="en-US" dirty="0" smtClean="0"/>
              <a:t>Transaction isolation levels</a:t>
            </a:r>
          </a:p>
          <a:p>
            <a:r>
              <a:rPr lang="en-US" dirty="0" smtClean="0"/>
              <a:t>New operations for changing data types on the fly via CAST.</a:t>
            </a:r>
          </a:p>
          <a:p>
            <a:r>
              <a:rPr lang="en-US" dirty="0" smtClean="0"/>
              <a:t>Scrolling cursors.</a:t>
            </a:r>
          </a:p>
          <a:p>
            <a:r>
              <a:rPr lang="en-US" dirty="0" smtClean="0"/>
              <a:t>Compatibility flagging for backwards and forwards compatibility with other SQL standards.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SQL </a:t>
            </a:r>
            <a:r>
              <a:rPr lang="cs-CZ" dirty="0" err="1" smtClean="0"/>
              <a:t>tutorials</a:t>
            </a:r>
            <a:r>
              <a:rPr lang="cs-CZ" dirty="0" smtClean="0"/>
              <a:t> na webu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http://www.w3schools.com/</a:t>
            </a:r>
            <a:r>
              <a:rPr lang="cs-CZ" dirty="0" err="1" smtClean="0">
                <a:hlinkClick r:id="rId2"/>
              </a:rPr>
              <a:t>sql</a:t>
            </a:r>
            <a:r>
              <a:rPr lang="cs-CZ" dirty="0" smtClean="0">
                <a:hlinkClick r:id="rId2"/>
              </a:rPr>
              <a:t>/default.</a:t>
            </a:r>
            <a:r>
              <a:rPr lang="cs-CZ" dirty="0" err="1" smtClean="0">
                <a:hlinkClick r:id="rId2"/>
              </a:rPr>
              <a:t>asp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http://interval.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clanky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databaze</a:t>
            </a:r>
            <a:r>
              <a:rPr lang="cs-CZ" dirty="0" smtClean="0">
                <a:hlinkClick r:id="rId3"/>
              </a:rPr>
              <a:t>-a-jazyk-</a:t>
            </a:r>
            <a:r>
              <a:rPr lang="cs-CZ" dirty="0" err="1" smtClean="0">
                <a:hlinkClick r:id="rId3"/>
              </a:rPr>
              <a:t>sql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sql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tutorial.net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Databázové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pohledy</a:t>
            </a:r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 smtClean="0"/>
              <a:t>neboli </a:t>
            </a:r>
            <a:r>
              <a:rPr lang="cs-CZ" sz="1200" b="1" dirty="0" err="1" smtClean="0"/>
              <a:t>views</a:t>
            </a:r>
            <a:r>
              <a:rPr lang="cs-CZ" sz="1200" dirty="0" smtClean="0"/>
              <a:t> – SQL příkazy, pojmenované a uložené v databázovém systému. Lze z nich vybírat (aplikovat na ně příkaz SELECT) jako na ostatní tabulky.  </a:t>
            </a:r>
            <a:r>
              <a:rPr lang="cs-CZ" sz="1200" dirty="0" err="1" smtClean="0"/>
              <a:t>View</a:t>
            </a:r>
            <a:r>
              <a:rPr lang="cs-CZ" sz="1200" dirty="0" smtClean="0"/>
              <a:t> je tedy jakási virtuální tabulka.</a:t>
            </a:r>
          </a:p>
          <a:p>
            <a:r>
              <a:rPr lang="cs-CZ" sz="1200" b="1" dirty="0" smtClean="0">
                <a:solidFill>
                  <a:srgbClr val="FF0000"/>
                </a:solidFill>
              </a:rPr>
              <a:t>indexy</a:t>
            </a:r>
            <a:r>
              <a:rPr lang="cs-CZ" sz="1200" dirty="0" smtClean="0"/>
              <a:t> neboli </a:t>
            </a:r>
            <a:r>
              <a:rPr lang="cs-CZ" sz="1200" b="1" dirty="0" smtClean="0"/>
              <a:t>klíče</a:t>
            </a:r>
            <a:r>
              <a:rPr lang="cs-CZ" sz="1200" dirty="0" smtClean="0"/>
              <a:t> pro každou tabulku. Klíče jsou definovány nad jednotlivými sloupci tabulek (jeden klíč jich může zahrnovat i více) a jejich funkce je vést si v tabulkách rychlé LUT (</a:t>
            </a:r>
            <a:r>
              <a:rPr lang="cs-CZ" sz="1200" i="1" dirty="0" smtClean="0"/>
              <a:t>look-</a:t>
            </a:r>
            <a:r>
              <a:rPr lang="cs-CZ" sz="1200" i="1" dirty="0" err="1" smtClean="0"/>
              <a:t>up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tables</a:t>
            </a:r>
            <a:r>
              <a:rPr lang="cs-CZ" sz="1200" dirty="0" smtClean="0"/>
              <a:t> – „pořadníky“) na sloupce, nad nimiž byly definovány, vyloučit duplicitu v záznamech nebo zajišťovat fulltextové vyhledávání.  Indexy zrychlují čtení z databáze, ale mohou zpomalovat zápis.</a:t>
            </a:r>
          </a:p>
          <a:p>
            <a:r>
              <a:rPr lang="cs-CZ" sz="1200" b="1" dirty="0" err="1" smtClean="0">
                <a:solidFill>
                  <a:srgbClr val="FF0000"/>
                </a:solidFill>
              </a:rPr>
              <a:t>triggery</a:t>
            </a:r>
            <a:r>
              <a:rPr lang="cs-CZ" sz="1200" dirty="0" smtClean="0"/>
              <a:t> neboli </a:t>
            </a:r>
            <a:r>
              <a:rPr lang="cs-CZ" sz="1200" b="1" dirty="0" smtClean="0"/>
              <a:t>spouště</a:t>
            </a:r>
            <a:r>
              <a:rPr lang="cs-CZ" sz="1200" dirty="0" smtClean="0"/>
              <a:t> – SQL procedura, která je automaticky spuštěna na základě definované události. (</a:t>
            </a:r>
            <a:r>
              <a:rPr lang="cs-CZ" sz="1200" dirty="0" err="1" smtClean="0"/>
              <a:t>delete</a:t>
            </a:r>
            <a:r>
              <a:rPr lang="cs-CZ" sz="1200" dirty="0" smtClean="0"/>
              <a:t>, insert, update).</a:t>
            </a:r>
          </a:p>
          <a:p>
            <a:r>
              <a:rPr lang="cs-CZ" sz="1200" b="1" dirty="0" smtClean="0"/>
              <a:t>uživatelem definované procedury a funkce</a:t>
            </a:r>
            <a:r>
              <a:rPr lang="cs-CZ" sz="1200" dirty="0" smtClean="0"/>
              <a:t> – některé databázové stroje podporují ukládání pojmenovaných kusů kódu, které provedou v databázi nad danými tabulkami určitou sekvenci příkazů (procedury) nebo navíc vrátí nějaký výsledek (uživatelské funkce). Mohou mít parametry, které se většinou dělí na vstupní (</a:t>
            </a:r>
            <a:r>
              <a:rPr lang="cs-CZ" sz="1200" i="1" dirty="0" smtClean="0"/>
              <a:t>IN</a:t>
            </a:r>
            <a:r>
              <a:rPr lang="cs-CZ" sz="1200" dirty="0" smtClean="0"/>
              <a:t>), výstupní (</a:t>
            </a:r>
            <a:r>
              <a:rPr lang="cs-CZ" sz="1200" i="1" dirty="0" smtClean="0"/>
              <a:t>OUT</a:t>
            </a:r>
            <a:r>
              <a:rPr lang="cs-CZ" sz="1200" dirty="0" smtClean="0"/>
              <a:t>) a vstupně-výstupní (</a:t>
            </a:r>
            <a:r>
              <a:rPr lang="cs-CZ" sz="1200" i="1" dirty="0" smtClean="0"/>
              <a:t>INOUT</a:t>
            </a:r>
            <a:r>
              <a:rPr lang="cs-CZ" sz="1200" dirty="0" smtClean="0"/>
              <a:t>). </a:t>
            </a:r>
          </a:p>
          <a:p>
            <a:r>
              <a:rPr lang="cs-CZ" sz="1200" b="1" dirty="0" smtClean="0">
                <a:solidFill>
                  <a:srgbClr val="FF0000"/>
                </a:solidFill>
              </a:rPr>
              <a:t>události</a:t>
            </a:r>
            <a:r>
              <a:rPr lang="cs-CZ" sz="1200" dirty="0" smtClean="0"/>
              <a:t> též (</a:t>
            </a:r>
            <a:r>
              <a:rPr lang="cs-CZ" sz="1200" dirty="0" err="1" smtClean="0"/>
              <a:t>počeštěně</a:t>
            </a:r>
            <a:r>
              <a:rPr lang="cs-CZ" sz="1200" dirty="0" smtClean="0"/>
              <a:t>) „</a:t>
            </a:r>
            <a:r>
              <a:rPr lang="cs-CZ" sz="1200" dirty="0" err="1" smtClean="0"/>
              <a:t>eventy</a:t>
            </a:r>
            <a:r>
              <a:rPr lang="cs-CZ" sz="1200" dirty="0" smtClean="0"/>
              <a:t>“ – de facto procedury, spouštěné v určitý (uživatelem definovaný) datum a čas nebo opakovaně s definovatelnou periodou. Mohou sloužit k údržbě, promazávání dočasných dat či kontrolování referenční integrity </a:t>
            </a:r>
          </a:p>
          <a:p>
            <a:r>
              <a:rPr lang="cs-CZ" sz="1200" b="1" dirty="0" smtClean="0"/>
              <a:t>uživatelská </a:t>
            </a:r>
            <a:r>
              <a:rPr lang="cs-CZ" sz="1200" b="1" dirty="0" err="1" smtClean="0"/>
              <a:t>oprávění</a:t>
            </a:r>
            <a:r>
              <a:rPr lang="cs-CZ" sz="1200" dirty="0" smtClean="0"/>
              <a:t> – u lepších databázových systémů je samozřejmostí nabídnout možnosti, jak oddělit jednotlivé úrovně přístupu k ostatním objektům databáze jejich uživatelům. Možností bývají desítky, s rozlišením na jednotlivé typy příkazů, které ten který uživatel bude nebo nebude mít oprávnění spustit. </a:t>
            </a:r>
          </a:p>
          <a:p>
            <a:r>
              <a:rPr lang="cs-CZ" sz="1200" b="1" dirty="0" err="1" smtClean="0">
                <a:solidFill>
                  <a:srgbClr val="FF0000"/>
                </a:solidFill>
              </a:rPr>
              <a:t>collation</a:t>
            </a:r>
            <a:r>
              <a:rPr lang="cs-CZ" sz="1200" dirty="0" smtClean="0"/>
              <a:t> – </a:t>
            </a:r>
            <a:r>
              <a:rPr lang="cs-CZ" sz="1200" dirty="0" err="1" smtClean="0"/>
              <a:t>MySQL</a:t>
            </a:r>
            <a:r>
              <a:rPr lang="cs-CZ" sz="1200" dirty="0" smtClean="0"/>
              <a:t> má pokročilé možnosti pro nastavení několika desítek znakových sad a porovnávání, souhrnně nazývané </a:t>
            </a:r>
            <a:r>
              <a:rPr lang="cs-CZ" sz="1200" i="1" dirty="0" err="1" smtClean="0"/>
              <a:t>collation</a:t>
            </a:r>
            <a:r>
              <a:rPr lang="cs-CZ" sz="1200" dirty="0" smtClean="0"/>
              <a:t>. Nastavení </a:t>
            </a:r>
            <a:r>
              <a:rPr lang="cs-CZ" sz="1200" dirty="0" err="1" smtClean="0"/>
              <a:t>collation</a:t>
            </a:r>
            <a:r>
              <a:rPr lang="cs-CZ" sz="1200" dirty="0" smtClean="0"/>
              <a:t> může být provedeno na jednotlivé textové sloupce, celé tabulky i celé databáze (s kaskádovitou dědičností). </a:t>
            </a:r>
            <a:r>
              <a:rPr lang="cs-CZ" sz="1200" dirty="0" err="1" smtClean="0"/>
              <a:t>Collation</a:t>
            </a:r>
            <a:r>
              <a:rPr lang="cs-CZ" sz="1200" dirty="0" smtClean="0"/>
              <a:t> ovlivňuje i řazení, například hodnota utf8_</a:t>
            </a:r>
            <a:r>
              <a:rPr lang="cs-CZ" sz="1200" dirty="0" err="1" smtClean="0"/>
              <a:t>czech</a:t>
            </a:r>
            <a:r>
              <a:rPr lang="cs-CZ" sz="1200" dirty="0" smtClean="0"/>
              <a:t>_</a:t>
            </a:r>
            <a:r>
              <a:rPr lang="cs-CZ" sz="1200" dirty="0" err="1" smtClean="0"/>
              <a:t>ci</a:t>
            </a:r>
            <a:r>
              <a:rPr lang="cs-CZ" sz="1200" dirty="0" smtClean="0"/>
              <a:t> zajistí správné řazení podle češtiny (tedy včetně diakritiky a včetně ch). </a:t>
            </a:r>
          </a:p>
          <a:p>
            <a:endParaRPr lang="cs-CZ" sz="1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Databázový stroj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Optimalizátor dotazů</a:t>
            </a:r>
          </a:p>
          <a:p>
            <a:r>
              <a:rPr lang="cs-CZ" dirty="0" smtClean="0"/>
              <a:t>Uživatelské rozhraní</a:t>
            </a:r>
          </a:p>
          <a:p>
            <a:r>
              <a:rPr lang="cs-CZ" dirty="0" smtClean="0"/>
              <a:t>Přístup na data: rozhraní  - např. ODBC, ADO, JDBC, DBI (</a:t>
            </a:r>
            <a:r>
              <a:rPr lang="cs-CZ" dirty="0" err="1" smtClean="0"/>
              <a:t>Perl</a:t>
            </a:r>
            <a:r>
              <a:rPr lang="cs-CZ" dirty="0" smtClean="0"/>
              <a:t>), DAO, ODMA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ODBC</a:t>
            </a:r>
            <a:r>
              <a:rPr lang="cs-CZ" dirty="0" smtClean="0"/>
              <a:t> – Open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Connectivity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b="1" dirty="0" smtClean="0"/>
              <a:t>ADO</a:t>
            </a:r>
            <a:r>
              <a:rPr lang="cs-CZ" dirty="0" smtClean="0"/>
              <a:t> – </a:t>
            </a:r>
            <a:r>
              <a:rPr lang="cs-CZ" dirty="0" err="1" smtClean="0"/>
              <a:t>ActiveX</a:t>
            </a:r>
            <a:r>
              <a:rPr lang="cs-CZ" dirty="0" smtClean="0"/>
              <a:t> Data </a:t>
            </a:r>
            <a:r>
              <a:rPr lang="cs-CZ" dirty="0" err="1" smtClean="0"/>
              <a:t>Object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JDBC</a:t>
            </a:r>
            <a:r>
              <a:rPr lang="cs-CZ" dirty="0" smtClean="0"/>
              <a:t> – Java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Connectivity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ODMA - Open </a:t>
            </a:r>
            <a:r>
              <a:rPr lang="cs-CZ" dirty="0" err="1" smtClean="0"/>
              <a:t>Document</a:t>
            </a:r>
            <a:r>
              <a:rPr lang="cs-CZ" dirty="0" smtClean="0"/>
              <a:t> Management API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05190" cy="53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13710" cy="538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59714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Flat file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28750"/>
            <a:ext cx="3495675" cy="48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Typy uživatelů v databázi:</a:t>
            </a:r>
          </a:p>
          <a:p>
            <a:r>
              <a:rPr lang="cs-CZ" dirty="0" smtClean="0"/>
              <a:t>Správce databáze (administrátor)</a:t>
            </a:r>
          </a:p>
          <a:p>
            <a:r>
              <a:rPr lang="cs-CZ" dirty="0" smtClean="0"/>
              <a:t>Aplikační programátor</a:t>
            </a:r>
          </a:p>
          <a:p>
            <a:r>
              <a:rPr lang="cs-CZ" dirty="0" smtClean="0"/>
              <a:t>Koncový uživatel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"/>
            <a:ext cx="670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923928" y="263691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 flipV="1">
            <a:off x="3563888" y="558924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databázové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Oracle</a:t>
            </a:r>
            <a:r>
              <a:rPr lang="cs-CZ" dirty="0" smtClean="0"/>
              <a:t> – světově nejrozšířenější </a:t>
            </a:r>
            <a:r>
              <a:rPr lang="cs-CZ" dirty="0" err="1" smtClean="0"/>
              <a:t>db</a:t>
            </a:r>
            <a:r>
              <a:rPr lang="cs-CZ" dirty="0" smtClean="0"/>
              <a:t> systém!</a:t>
            </a:r>
          </a:p>
          <a:p>
            <a:r>
              <a:rPr lang="cs-CZ" dirty="0" smtClean="0"/>
              <a:t>Microsoft SQL Server</a:t>
            </a:r>
          </a:p>
          <a:p>
            <a:r>
              <a:rPr lang="cs-CZ" dirty="0" err="1" smtClean="0"/>
              <a:t>Sybase</a:t>
            </a:r>
            <a:endParaRPr lang="cs-CZ" dirty="0" smtClean="0"/>
          </a:p>
          <a:p>
            <a:r>
              <a:rPr lang="cs-CZ" dirty="0" err="1" smtClean="0"/>
              <a:t>MySQL</a:t>
            </a:r>
            <a:r>
              <a:rPr lang="cs-CZ" dirty="0" smtClean="0"/>
              <a:t> (webové aplikace)</a:t>
            </a:r>
          </a:p>
          <a:p>
            <a:r>
              <a:rPr lang="cs-CZ" dirty="0" err="1" smtClean="0"/>
              <a:t>Postgre</a:t>
            </a:r>
            <a:r>
              <a:rPr lang="cs-CZ" dirty="0" smtClean="0"/>
              <a:t> (Linux)</a:t>
            </a:r>
          </a:p>
          <a:p>
            <a:r>
              <a:rPr lang="cs-CZ" smtClean="0"/>
              <a:t>Informix (IBM)</a:t>
            </a:r>
            <a:endParaRPr lang="cs-CZ" dirty="0" smtClean="0"/>
          </a:p>
          <a:p>
            <a:r>
              <a:rPr lang="cs-CZ" dirty="0" smtClean="0"/>
              <a:t>DB-2 (IBM)</a:t>
            </a:r>
          </a:p>
          <a:p>
            <a:r>
              <a:rPr lang="cs-CZ" dirty="0" err="1" smtClean="0"/>
              <a:t>Interbase</a:t>
            </a:r>
            <a:r>
              <a:rPr lang="cs-CZ" dirty="0" smtClean="0"/>
              <a:t>, </a:t>
            </a:r>
            <a:r>
              <a:rPr lang="cs-CZ" dirty="0" err="1" smtClean="0"/>
              <a:t>Firebird</a:t>
            </a:r>
            <a:endParaRPr lang="cs-CZ" dirty="0" smtClean="0"/>
          </a:p>
          <a:p>
            <a:r>
              <a:rPr lang="cs-CZ" dirty="0" err="1" smtClean="0"/>
              <a:t>SQLLite</a:t>
            </a:r>
            <a:endParaRPr lang="cs-CZ" dirty="0" smtClean="0"/>
          </a:p>
          <a:p>
            <a:r>
              <a:rPr lang="cs-CZ" dirty="0" err="1" smtClean="0"/>
              <a:t>Caché</a:t>
            </a:r>
            <a:r>
              <a:rPr lang="cs-CZ" dirty="0" smtClean="0"/>
              <a:t> (OOP)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Verze</a:t>
            </a:r>
          </a:p>
          <a:p>
            <a:r>
              <a:rPr lang="cs-CZ" dirty="0" smtClean="0"/>
              <a:t>Edice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Příklad:  MS SQL Server</a:t>
            </a:r>
          </a:p>
          <a:p>
            <a:pPr>
              <a:buNone/>
            </a:pPr>
            <a:r>
              <a:rPr lang="cs-CZ" dirty="0" smtClean="0"/>
              <a:t>Verze – MS SQL 2000, 2005, 2008</a:t>
            </a:r>
          </a:p>
          <a:p>
            <a:pPr>
              <a:buNone/>
            </a:pPr>
            <a:r>
              <a:rPr lang="cs-CZ" dirty="0" smtClean="0"/>
              <a:t>Edice – Express, </a:t>
            </a:r>
            <a:r>
              <a:rPr lang="cs-CZ" dirty="0" err="1" smtClean="0"/>
              <a:t>Workgroup</a:t>
            </a:r>
            <a:r>
              <a:rPr lang="cs-CZ" dirty="0" smtClean="0"/>
              <a:t>, Standard, </a:t>
            </a:r>
            <a:r>
              <a:rPr lang="cs-CZ" dirty="0" err="1" smtClean="0"/>
              <a:t>Enterprise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Databáze podle obratu, </a:t>
            </a:r>
            <a:r>
              <a:rPr lang="cs-CZ" dirty="0" err="1" smtClean="0"/>
              <a:t>Gartner</a:t>
            </a:r>
            <a:r>
              <a:rPr lang="cs-CZ" dirty="0" smtClean="0"/>
              <a:t> 2008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Oracle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48,9 %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IBM</a:t>
                      </a:r>
                      <a:r>
                        <a:rPr lang="cs-CZ" sz="3600" baseline="0" dirty="0" smtClean="0"/>
                        <a:t> DB-2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21,9 %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MS SQL Server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18,5 %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Sybase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Terradata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MySql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0,2 %</a:t>
                      </a:r>
                      <a:endParaRPr lang="cs-CZ" sz="3600" dirty="0"/>
                    </a:p>
                  </a:txBody>
                  <a:tcPr marL="92296" marR="92296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na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databáze se přistupuje přes </a:t>
            </a:r>
            <a:r>
              <a:rPr lang="cs-CZ" b="1" dirty="0" smtClean="0"/>
              <a:t>rozhraní</a:t>
            </a:r>
          </a:p>
          <a:p>
            <a:pPr lvl="1"/>
            <a:r>
              <a:rPr lang="cs-CZ" dirty="0" smtClean="0"/>
              <a:t>ODBC</a:t>
            </a:r>
          </a:p>
          <a:p>
            <a:pPr lvl="1"/>
            <a:r>
              <a:rPr lang="cs-CZ" dirty="0" smtClean="0"/>
              <a:t>JDBC</a:t>
            </a:r>
          </a:p>
          <a:p>
            <a:pPr lvl="1"/>
            <a:r>
              <a:rPr lang="cs-CZ" dirty="0" smtClean="0"/>
              <a:t>ADO</a:t>
            </a:r>
          </a:p>
          <a:p>
            <a:pPr lvl="1"/>
            <a:endParaRPr lang="cs-CZ" dirty="0"/>
          </a:p>
          <a:p>
            <a:pPr marL="45720" indent="0">
              <a:buNone/>
            </a:pPr>
            <a:r>
              <a:rPr lang="cs-CZ" dirty="0" smtClean="0"/>
              <a:t>ODBC – definuje se Data Source </a:t>
            </a:r>
            <a:r>
              <a:rPr lang="cs-CZ" dirty="0" err="1" smtClean="0"/>
              <a:t>Name</a:t>
            </a:r>
            <a:r>
              <a:rPr lang="cs-CZ" dirty="0" smtClean="0"/>
              <a:t> (DSN)</a:t>
            </a:r>
          </a:p>
          <a:p>
            <a:pPr lvl="1"/>
            <a:endParaRPr lang="cs-CZ" b="1" dirty="0" smtClean="0"/>
          </a:p>
          <a:p>
            <a:pPr marL="365760" lvl="1" indent="0">
              <a:buNone/>
            </a:pPr>
            <a:endParaRPr lang="cs-CZ" dirty="0" smtClean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7058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635896" y="2348880"/>
            <a:ext cx="57606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147840" cy="44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4283968" y="692696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688632" cy="4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flipV="1">
            <a:off x="4716016" y="4005064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652120" y="692696"/>
            <a:ext cx="180020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35649"/>
            <a:ext cx="5688632" cy="4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Excel jako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5976663" cy="474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rot="10800000" flipV="1">
            <a:off x="4932040" y="2204864"/>
            <a:ext cx="3096344" cy="18722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5148064" y="4869160"/>
            <a:ext cx="2880320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4211960" y="5661248"/>
            <a:ext cx="396044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910" y="1537872"/>
            <a:ext cx="5403385" cy="38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90675"/>
            <a:ext cx="350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90675"/>
            <a:ext cx="350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Hierarchická </a:t>
            </a:r>
            <a:r>
              <a:rPr lang="cs-CZ" dirty="0" err="1" smtClean="0"/>
              <a:t>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vyjádřit ve směru shora dolů jednosměrné vztahy typu 1:N</a:t>
            </a:r>
          </a:p>
          <a:p>
            <a:r>
              <a:rPr lang="cs-CZ" dirty="0" smtClean="0"/>
              <a:t>speciální typ síťového modelu – hierarchické vztahy</a:t>
            </a:r>
          </a:p>
          <a:p>
            <a:r>
              <a:rPr lang="cs-CZ" dirty="0" smtClean="0"/>
              <a:t>Manipulace s daty – sekvenční procházení stromu</a:t>
            </a:r>
          </a:p>
          <a:p>
            <a:r>
              <a:rPr lang="cs-CZ" dirty="0" smtClean="0"/>
              <a:t>Tento typ databáze se začíná znovu používat na webu jako alternativa k relačnímu modelu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Síťová databáze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teorie grafů </a:t>
            </a:r>
            <a:r>
              <a:rPr lang="cs-CZ" sz="2400" dirty="0" smtClean="0"/>
              <a:t>(uzly=entity, orientované hrany=vtahy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 descr="http://upload.wikimedia.org/wikipedia/commons/3/3c/Network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04864"/>
            <a:ext cx="516255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Objektové databáze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2" name="Picture 2" descr="File:Object-Oriented Mod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17548"/>
            <a:ext cx="6600226" cy="4878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Objektové </a:t>
            </a:r>
            <a:r>
              <a:rPr lang="cs-CZ" dirty="0" err="1" smtClean="0"/>
              <a:t>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Informace jsou reprezentovány ve formě objektů jako u OO programování</a:t>
            </a:r>
          </a:p>
          <a:p>
            <a:r>
              <a:rPr lang="cs-CZ" dirty="0" smtClean="0"/>
              <a:t>OQL –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r>
              <a:rPr lang="cs-CZ" dirty="0" smtClean="0"/>
              <a:t>Rychlejší přístup na data, protože oproti relačním není třeba vytvářet </a:t>
            </a:r>
            <a:r>
              <a:rPr lang="cs-CZ" dirty="0" err="1" smtClean="0"/>
              <a:t>join</a:t>
            </a:r>
            <a:r>
              <a:rPr lang="cs-CZ" dirty="0" smtClean="0"/>
              <a:t> spojení</a:t>
            </a:r>
          </a:p>
          <a:p>
            <a:r>
              <a:rPr lang="cs-CZ" dirty="0" smtClean="0"/>
              <a:t>Programovací jazyky a definice databázových objektů používají </a:t>
            </a:r>
            <a:r>
              <a:rPr lang="cs-CZ" smtClean="0"/>
              <a:t>stejné struktury</a:t>
            </a: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Podobný SQL-92</a:t>
            </a:r>
          </a:p>
          <a:p>
            <a:r>
              <a:rPr lang="cs-CZ" dirty="0" smtClean="0"/>
              <a:t>Nezabývá se tvorbou </a:t>
            </a:r>
            <a:r>
              <a:rPr lang="cs-CZ" smtClean="0"/>
              <a:t>datových struktur</a:t>
            </a:r>
            <a:endParaRPr 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OO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Caché</a:t>
            </a:r>
            <a:r>
              <a:rPr lang="cs-CZ" dirty="0" smtClean="0"/>
              <a:t> (</a:t>
            </a:r>
            <a:r>
              <a:rPr lang="cs-CZ" dirty="0" err="1" smtClean="0"/>
              <a:t>InterSystems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Gemstone</a:t>
            </a:r>
            <a:endParaRPr lang="cs-CZ" dirty="0" smtClean="0"/>
          </a:p>
          <a:p>
            <a:r>
              <a:rPr lang="cs-CZ" dirty="0" err="1"/>
              <a:t>Objectivity</a:t>
            </a:r>
            <a:r>
              <a:rPr lang="cs-CZ" dirty="0"/>
              <a:t>/DB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76054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NoSQL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Origin of NoSQ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194853" cy="73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022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</a:t>
            </a:r>
            <a:r>
              <a:rPr lang="cs-CZ" dirty="0" err="1" smtClean="0"/>
              <a:t>NoSQL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Vzrůstající objem dat</a:t>
            </a:r>
          </a:p>
          <a:p>
            <a:r>
              <a:rPr lang="cs-CZ" dirty="0" smtClean="0"/>
              <a:t>Rostoucí propojitelnost dat</a:t>
            </a:r>
          </a:p>
          <a:p>
            <a:r>
              <a:rPr lang="cs-CZ" dirty="0" smtClean="0"/>
              <a:t>Ztráta předvídatelné architektury</a:t>
            </a:r>
          </a:p>
          <a:p>
            <a:r>
              <a:rPr lang="cs-CZ" dirty="0" smtClean="0"/>
              <a:t>Současná architektura aplikací</a:t>
            </a:r>
          </a:p>
          <a:p>
            <a:r>
              <a:rPr lang="cs-CZ" dirty="0" smtClean="0"/>
              <a:t>ACID zbytečně restriktivní</a:t>
            </a:r>
          </a:p>
          <a:p>
            <a:r>
              <a:rPr lang="cs-CZ" dirty="0" smtClean="0"/>
              <a:t>Neznáme dopředu přesnou strukturu dat</a:t>
            </a:r>
          </a:p>
          <a:p>
            <a:r>
              <a:rPr lang="cs-CZ" dirty="0" smtClean="0"/>
              <a:t>Výpadek je normální a umíme na něho reagovat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3146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8" name="Picture 2" descr="File:Database mode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6509"/>
            <a:ext cx="8136904" cy="585857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1560" y="60212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http://en.wikipedia.org/wiki/File:Database_models.jpg</a:t>
            </a: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nepoužívat </a:t>
            </a:r>
            <a:r>
              <a:rPr lang="cs-CZ" dirty="0" err="1" smtClean="0"/>
              <a:t>NoSQL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Potřebuji-li transakce</a:t>
            </a:r>
          </a:p>
          <a:p>
            <a:r>
              <a:rPr lang="cs-CZ" dirty="0" smtClean="0"/>
              <a:t>Chci mít pevnou strukturu (schéma)</a:t>
            </a:r>
          </a:p>
          <a:p>
            <a:r>
              <a:rPr lang="cs-CZ" dirty="0" smtClean="0"/>
              <a:t>Potřebuji </a:t>
            </a:r>
            <a:r>
              <a:rPr lang="cs-CZ" smtClean="0"/>
              <a:t>spojovat tabulky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62236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NoSql</a:t>
            </a:r>
            <a:r>
              <a:rPr lang="cs-CZ" dirty="0" smtClean="0"/>
              <a:t>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CouchDB</a:t>
            </a:r>
            <a:endParaRPr lang="cs-CZ" dirty="0" smtClean="0"/>
          </a:p>
          <a:p>
            <a:r>
              <a:rPr lang="cs-CZ" dirty="0" err="1" smtClean="0"/>
              <a:t>Cassandra</a:t>
            </a:r>
            <a:endParaRPr lang="cs-CZ" dirty="0" smtClean="0"/>
          </a:p>
          <a:p>
            <a:r>
              <a:rPr lang="cs-CZ" dirty="0" err="1" smtClean="0"/>
              <a:t>MongoDB</a:t>
            </a:r>
            <a:endParaRPr lang="cs-CZ" dirty="0" smtClean="0"/>
          </a:p>
          <a:p>
            <a:r>
              <a:rPr lang="cs-CZ" dirty="0" err="1" smtClean="0"/>
              <a:t>Redis</a:t>
            </a:r>
            <a:endParaRPr lang="cs-CZ" dirty="0" smtClean="0"/>
          </a:p>
          <a:p>
            <a:r>
              <a:rPr lang="cs-CZ" dirty="0" err="1" smtClean="0"/>
              <a:t>MemCache</a:t>
            </a:r>
            <a:endParaRPr lang="cs-CZ" dirty="0" smtClean="0"/>
          </a:p>
          <a:p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smtClean="0"/>
              <a:t>BigTable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0567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Btree</a:t>
            </a:r>
            <a:r>
              <a:rPr lang="cs-CZ" dirty="0" smtClean="0"/>
              <a:t>, JSON, </a:t>
            </a:r>
            <a:r>
              <a:rPr lang="cs-CZ" dirty="0" err="1" smtClean="0"/>
              <a:t>MapReduce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120680" cy="44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CouchDB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MapReduce</a:t>
            </a:r>
            <a:r>
              <a:rPr lang="cs-CZ" dirty="0" smtClean="0"/>
              <a:t> – algoritmus k výpočtu pohledu, klient-server, dotazy</a:t>
            </a:r>
          </a:p>
          <a:p>
            <a:r>
              <a:rPr lang="cs-CZ" dirty="0" smtClean="0"/>
              <a:t>B- </a:t>
            </a:r>
            <a:r>
              <a:rPr lang="cs-CZ" dirty="0" err="1" smtClean="0"/>
              <a:t>tree</a:t>
            </a:r>
            <a:r>
              <a:rPr lang="cs-CZ" dirty="0" smtClean="0"/>
              <a:t> – struktura</a:t>
            </a:r>
          </a:p>
          <a:p>
            <a:r>
              <a:rPr lang="cs-CZ" dirty="0" smtClean="0"/>
              <a:t>JSON (</a:t>
            </a:r>
            <a:r>
              <a:rPr lang="cs-CZ" dirty="0" err="1" smtClean="0"/>
              <a:t>JavaScript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Notation</a:t>
            </a:r>
            <a:r>
              <a:rPr lang="cs-CZ" dirty="0" smtClean="0"/>
              <a:t>) – zápis krátkých strukturovaných zpráv pro výměnu dat mezi aplikacemi (alternativa k XML)</a:t>
            </a:r>
          </a:p>
          <a:p>
            <a:r>
              <a:rPr lang="cs-CZ" dirty="0" err="1" smtClean="0"/>
              <a:t>CouchDB</a:t>
            </a:r>
            <a:r>
              <a:rPr lang="cs-CZ" dirty="0" smtClean="0"/>
              <a:t> – </a:t>
            </a:r>
            <a:r>
              <a:rPr lang="cs-CZ" dirty="0" err="1" smtClean="0"/>
              <a:t>verzování</a:t>
            </a:r>
            <a:r>
              <a:rPr lang="cs-CZ" dirty="0" smtClean="0"/>
              <a:t> dokumentů při změně</a:t>
            </a:r>
            <a:endParaRPr lang="cs-CZ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NoSql</a:t>
            </a:r>
            <a:r>
              <a:rPr lang="cs-CZ" dirty="0" smtClean="0"/>
              <a:t>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JSON - odlehčený formát pro výměnu dat</a:t>
            </a:r>
          </a:p>
          <a:p>
            <a:pPr lvl="1"/>
            <a:r>
              <a:rPr lang="cs-CZ" dirty="0" smtClean="0"/>
              <a:t>Kolekce párů název/hodnota. </a:t>
            </a:r>
          </a:p>
          <a:p>
            <a:pPr lvl="1"/>
            <a:r>
              <a:rPr lang="cs-CZ" dirty="0" smtClean="0"/>
              <a:t>Tříděný seznam hodnot</a:t>
            </a:r>
          </a:p>
          <a:p>
            <a:pPr lvl="1"/>
            <a:endParaRPr lang="cs-CZ" dirty="0"/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Rychlá práce s velkým objemem dat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ednoduchost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4510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CouchDB</a:t>
            </a:r>
            <a:r>
              <a:rPr lang="cs-CZ" dirty="0" smtClean="0"/>
              <a:t> - </a:t>
            </a:r>
            <a:r>
              <a:rPr lang="cs-CZ" dirty="0" err="1" smtClean="0"/>
              <a:t>Futon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Mentoss\Documents\My Dropbox\VSB\bakalářka\nova-Fut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848872" cy="420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</a:t>
            </a:r>
            <a:r>
              <a:rPr lang="cs-CZ" dirty="0" err="1" smtClean="0"/>
              <a:t>noSql</a:t>
            </a:r>
            <a:r>
              <a:rPr lang="cs-CZ" dirty="0" smtClean="0"/>
              <a:t>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Document</a:t>
            </a:r>
            <a:r>
              <a:rPr lang="cs-CZ" b="1" dirty="0" smtClean="0"/>
              <a:t> </a:t>
            </a:r>
            <a:r>
              <a:rPr lang="cs-CZ" b="1" dirty="0" err="1" smtClean="0"/>
              <a:t>stored</a:t>
            </a:r>
            <a:r>
              <a:rPr lang="cs-CZ" b="1" dirty="0" smtClean="0"/>
              <a:t> </a:t>
            </a:r>
            <a:r>
              <a:rPr lang="cs-CZ" dirty="0" smtClean="0"/>
              <a:t>(dokumentově orientované aplikace) – místo s řádkem pracují s dokumentem</a:t>
            </a:r>
          </a:p>
          <a:p>
            <a:r>
              <a:rPr lang="cs-CZ" b="1" dirty="0" err="1" smtClean="0"/>
              <a:t>Key</a:t>
            </a:r>
            <a:r>
              <a:rPr lang="cs-CZ" b="1" dirty="0" smtClean="0"/>
              <a:t>-</a:t>
            </a:r>
            <a:r>
              <a:rPr lang="cs-CZ" b="1" dirty="0" err="1" smtClean="0"/>
              <a:t>stored</a:t>
            </a:r>
            <a:r>
              <a:rPr lang="cs-CZ" b="1" dirty="0" smtClean="0"/>
              <a:t> database </a:t>
            </a:r>
            <a:r>
              <a:rPr lang="cs-CZ" dirty="0" smtClean="0"/>
              <a:t>(=</a:t>
            </a:r>
            <a:r>
              <a:rPr lang="cs-CZ" dirty="0" err="1" smtClean="0"/>
              <a:t>bezschémové</a:t>
            </a:r>
            <a:r>
              <a:rPr lang="cs-CZ" dirty="0" smtClean="0"/>
              <a:t>) – klíč-hodnota; důraz na rychlost</a:t>
            </a:r>
          </a:p>
          <a:p>
            <a:r>
              <a:rPr lang="cs-CZ" b="1" dirty="0" err="1" smtClean="0"/>
              <a:t>Column</a:t>
            </a:r>
            <a:r>
              <a:rPr lang="cs-CZ" dirty="0" smtClean="0"/>
              <a:t> – data se ukládají do sloupců, vhodné pro datové sklady</a:t>
            </a:r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oSQL guide for beginne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1040"/>
            <a:ext cx="7632848" cy="41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2207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Nativní XML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eXist</a:t>
            </a:r>
            <a:r>
              <a:rPr lang="cs-CZ" dirty="0" smtClean="0"/>
              <a:t>	</a:t>
            </a:r>
          </a:p>
          <a:p>
            <a:pPr lvl="1"/>
            <a:r>
              <a:rPr lang="cs-CZ" dirty="0">
                <a:hlinkClick r:id="rId2"/>
              </a:rPr>
              <a:t>http://exist.sourceforge.net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Rozdělení</a:t>
            </a:r>
          </a:p>
          <a:p>
            <a:pPr lvl="1"/>
            <a:r>
              <a:rPr lang="cs-CZ" dirty="0"/>
              <a:t>zaměřené na data (</a:t>
            </a:r>
            <a:r>
              <a:rPr lang="cs-CZ" i="1" dirty="0"/>
              <a:t>data </a:t>
            </a:r>
            <a:r>
              <a:rPr lang="cs-CZ" i="1" dirty="0" err="1"/>
              <a:t>based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zaměřené na dokument (</a:t>
            </a:r>
            <a:r>
              <a:rPr lang="cs-CZ" i="1" dirty="0" err="1"/>
              <a:t>document</a:t>
            </a:r>
            <a:r>
              <a:rPr lang="cs-CZ" i="1" dirty="0"/>
              <a:t> </a:t>
            </a:r>
            <a:r>
              <a:rPr lang="cs-CZ" i="1" dirty="0" err="1"/>
              <a:t>based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782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Relační model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E-R model – </a:t>
            </a:r>
            <a:r>
              <a:rPr lang="cs-CZ" dirty="0" err="1" smtClean="0"/>
              <a:t>entitně</a:t>
            </a:r>
            <a:r>
              <a:rPr lang="cs-CZ" dirty="0" smtClean="0"/>
              <a:t> relační model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Co je to entita? </a:t>
            </a:r>
          </a:p>
          <a:p>
            <a:pPr>
              <a:buNone/>
            </a:pPr>
            <a:r>
              <a:rPr lang="cs-CZ" dirty="0" smtClean="0"/>
              <a:t>Objekt z reálného světa. Entitu reprezentuje v databázi tabulka.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Co je to atribut entity? </a:t>
            </a:r>
          </a:p>
          <a:p>
            <a:pPr>
              <a:buNone/>
            </a:pPr>
            <a:r>
              <a:rPr lang="cs-CZ" dirty="0" smtClean="0"/>
              <a:t>Vlastnost entity, v databázi odpovídá atributu sloupec tabulky.</a:t>
            </a: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Cloudové</a:t>
            </a:r>
            <a:r>
              <a:rPr lang="cs-CZ" dirty="0" smtClean="0"/>
              <a:t>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SQL Server Azure</a:t>
            </a:r>
          </a:p>
          <a:p>
            <a:r>
              <a:rPr lang="cs-CZ" dirty="0" err="1" smtClean="0"/>
              <a:t>BigTable</a:t>
            </a:r>
            <a:endParaRPr lang="cs-CZ" dirty="0" smtClean="0"/>
          </a:p>
          <a:p>
            <a:r>
              <a:rPr lang="cs-CZ" dirty="0" err="1" smtClean="0"/>
              <a:t>Oracle</a:t>
            </a:r>
            <a:r>
              <a:rPr lang="cs-CZ" dirty="0" smtClean="0"/>
              <a:t> </a:t>
            </a:r>
            <a:r>
              <a:rPr lang="cs-CZ" dirty="0" err="1" smtClean="0"/>
              <a:t>Cloud</a:t>
            </a:r>
            <a:endParaRPr lang="cs-CZ" dirty="0" smtClean="0"/>
          </a:p>
          <a:p>
            <a:r>
              <a:rPr lang="cs-CZ" dirty="0" err="1" smtClean="0"/>
              <a:t>Apache</a:t>
            </a:r>
            <a:r>
              <a:rPr lang="cs-CZ" dirty="0" smtClean="0"/>
              <a:t> </a:t>
            </a:r>
            <a:r>
              <a:rPr lang="cs-CZ" dirty="0" err="1" smtClean="0"/>
              <a:t>Hadoop</a:t>
            </a:r>
            <a:endParaRPr lang="cs-CZ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Relační model </a:t>
            </a:r>
            <a:r>
              <a:rPr lang="cs-CZ" dirty="0" err="1" smtClean="0"/>
              <a:t>db</a:t>
            </a:r>
            <a:endParaRPr lang="cs-CZ" dirty="0" smtClean="0"/>
          </a:p>
          <a:p>
            <a:pPr lvl="1"/>
            <a:r>
              <a:rPr lang="cs-CZ" dirty="0" smtClean="0"/>
              <a:t>Entita</a:t>
            </a:r>
            <a:r>
              <a:rPr lang="cs-CZ" dirty="0" smtClean="0"/>
              <a:t>, atribut, kardinalita</a:t>
            </a:r>
          </a:p>
          <a:p>
            <a:pPr lvl="1"/>
            <a:r>
              <a:rPr lang="cs-CZ" dirty="0" smtClean="0"/>
              <a:t>ERD </a:t>
            </a:r>
            <a:r>
              <a:rPr lang="cs-CZ" dirty="0" smtClean="0"/>
              <a:t>model, normalizace</a:t>
            </a:r>
            <a:endParaRPr lang="cs-CZ" dirty="0" smtClean="0"/>
          </a:p>
          <a:p>
            <a:pPr lvl="1"/>
            <a:r>
              <a:rPr lang="cs-CZ" dirty="0" smtClean="0"/>
              <a:t>Primární klíč, Cizí </a:t>
            </a:r>
            <a:r>
              <a:rPr lang="cs-CZ" dirty="0" smtClean="0"/>
              <a:t>klíč, referenční integrita</a:t>
            </a:r>
            <a:endParaRPr lang="cs-CZ" dirty="0" smtClean="0"/>
          </a:p>
          <a:p>
            <a:pPr lvl="1"/>
            <a:r>
              <a:rPr lang="cs-CZ" dirty="0" smtClean="0"/>
              <a:t>Transakce (ACID)</a:t>
            </a:r>
          </a:p>
          <a:p>
            <a:r>
              <a:rPr lang="cs-CZ" dirty="0" smtClean="0"/>
              <a:t>Deklarativní jazyk SQL – množinové operace</a:t>
            </a:r>
          </a:p>
          <a:p>
            <a:pPr lvl="1"/>
            <a:r>
              <a:rPr lang="cs-CZ" dirty="0" smtClean="0"/>
              <a:t>SELECT, UPDATE, INSERT, DELETE</a:t>
            </a:r>
          </a:p>
          <a:p>
            <a:r>
              <a:rPr lang="cs-CZ" dirty="0" smtClean="0"/>
              <a:t>Databázový stroj, </a:t>
            </a:r>
            <a:r>
              <a:rPr lang="cs-CZ" dirty="0" smtClean="0"/>
              <a:t> </a:t>
            </a:r>
            <a:r>
              <a:rPr lang="cs-CZ" dirty="0" smtClean="0"/>
              <a:t>ODBC</a:t>
            </a:r>
          </a:p>
          <a:p>
            <a:r>
              <a:rPr lang="cs-CZ" dirty="0" smtClean="0"/>
              <a:t>Databázové systémy – </a:t>
            </a:r>
            <a:r>
              <a:rPr lang="cs-CZ" dirty="0" err="1" smtClean="0"/>
              <a:t>Oracle</a:t>
            </a:r>
            <a:r>
              <a:rPr lang="cs-CZ" dirty="0" smtClean="0"/>
              <a:t>, MS SQL, DB-2, </a:t>
            </a:r>
            <a:r>
              <a:rPr lang="cs-CZ" dirty="0" err="1" smtClean="0"/>
              <a:t>MySQL</a:t>
            </a:r>
            <a:r>
              <a:rPr lang="cs-CZ" dirty="0" smtClean="0"/>
              <a:t>, </a:t>
            </a:r>
            <a:r>
              <a:rPr lang="cs-CZ" dirty="0" err="1" smtClean="0"/>
              <a:t>Postgre</a:t>
            </a:r>
            <a:r>
              <a:rPr lang="cs-CZ" dirty="0" smtClean="0"/>
              <a:t>, </a:t>
            </a:r>
            <a:r>
              <a:rPr lang="cs-CZ" dirty="0" err="1" smtClean="0"/>
              <a:t>Caché</a:t>
            </a:r>
            <a:r>
              <a:rPr lang="cs-CZ" dirty="0" smtClean="0"/>
              <a:t>…</a:t>
            </a:r>
          </a:p>
          <a:p>
            <a:r>
              <a:rPr lang="cs-CZ" smtClean="0"/>
              <a:t>Objektově </a:t>
            </a:r>
            <a:r>
              <a:rPr lang="cs-CZ" smtClean="0"/>
              <a:t>orientované </a:t>
            </a:r>
            <a:r>
              <a:rPr lang="cs-CZ" smtClean="0"/>
              <a:t>databáze, </a:t>
            </a:r>
            <a:r>
              <a:rPr lang="cs-CZ" dirty="0" err="1" smtClean="0"/>
              <a:t>NoSql</a:t>
            </a:r>
            <a:r>
              <a:rPr lang="cs-CZ" dirty="0" smtClean="0"/>
              <a:t> databáze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Relační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relační databázi jsou data uložena v tabulkách, mezi kterými jsou definovány určité vztahy (relace)</a:t>
            </a:r>
          </a:p>
          <a:p>
            <a:r>
              <a:rPr lang="cs-CZ" dirty="0" smtClean="0"/>
              <a:t>Příkladem databáze, která není relační, je datový sklad (Data </a:t>
            </a:r>
            <a:r>
              <a:rPr lang="cs-CZ" dirty="0" err="1" smtClean="0"/>
              <a:t>Warehouse</a:t>
            </a:r>
            <a:r>
              <a:rPr lang="cs-CZ" dirty="0" smtClean="0"/>
              <a:t>) nebo objektově orientované databáze (např. </a:t>
            </a:r>
            <a:r>
              <a:rPr lang="cs-CZ" dirty="0" err="1" smtClean="0"/>
              <a:t>Caché</a:t>
            </a:r>
            <a:r>
              <a:rPr lang="cs-CZ" dirty="0" smtClean="0"/>
              <a:t>).</a:t>
            </a:r>
          </a:p>
          <a:p>
            <a:r>
              <a:rPr lang="cs-CZ" dirty="0" smtClean="0"/>
              <a:t>U relační databáze se snažíme o optimalizaci uložení dat -  minimalizace redundancí (nadbytečnost) dat, normalizace.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2403</Words>
  <Application>Microsoft Office PowerPoint</Application>
  <PresentationFormat>Předvádění na obrazovce (4:3)</PresentationFormat>
  <Paragraphs>401</Paragraphs>
  <Slides>81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Motiv sady Office</vt:lpstr>
      <vt:lpstr>Základy informatiky Databázové systémy</vt:lpstr>
      <vt:lpstr>Obsah</vt:lpstr>
      <vt:lpstr>Databáze</vt:lpstr>
      <vt:lpstr>Typy databází</vt:lpstr>
      <vt:lpstr>Flat file</vt:lpstr>
      <vt:lpstr>Excel jako databáze</vt:lpstr>
      <vt:lpstr>Snímek 7</vt:lpstr>
      <vt:lpstr>Relační model dat</vt:lpstr>
      <vt:lpstr>Relační databáze</vt:lpstr>
      <vt:lpstr>Vlastnosti atributů</vt:lpstr>
      <vt:lpstr>Relace</vt:lpstr>
      <vt:lpstr>Relace</vt:lpstr>
      <vt:lpstr>Entitně – relační diagramy</vt:lpstr>
      <vt:lpstr>ERD a databáze</vt:lpstr>
      <vt:lpstr>Postup tvorby ERD</vt:lpstr>
      <vt:lpstr>Snímek 16</vt:lpstr>
      <vt:lpstr>ERD – hierarchie při modelování</vt:lpstr>
      <vt:lpstr>Databáze</vt:lpstr>
      <vt:lpstr>Normální formy</vt:lpstr>
      <vt:lpstr>Normalizace</vt:lpstr>
      <vt:lpstr>Postup tvorby databáze</vt:lpstr>
      <vt:lpstr>Integrita</vt:lpstr>
      <vt:lpstr>Primární klíč – Primary Key</vt:lpstr>
      <vt:lpstr>Cizí klíč – Foreign Key</vt:lpstr>
      <vt:lpstr>Referenční integrita</vt:lpstr>
      <vt:lpstr>Transakce</vt:lpstr>
      <vt:lpstr>Transakce</vt:lpstr>
      <vt:lpstr>Transakce</vt:lpstr>
      <vt:lpstr>Příklad transakce</vt:lpstr>
      <vt:lpstr>Způsob zpracování transakce</vt:lpstr>
      <vt:lpstr>Jazyk SQL</vt:lpstr>
      <vt:lpstr>Skupiny příkazů jazyka SQL</vt:lpstr>
      <vt:lpstr>Příkazy DDL</vt:lpstr>
      <vt:lpstr>Příkazy DML</vt:lpstr>
      <vt:lpstr>SELECT</vt:lpstr>
      <vt:lpstr>Syntax DML příkazů - přehled</vt:lpstr>
      <vt:lpstr>SQL</vt:lpstr>
      <vt:lpstr>Agregační funkce</vt:lpstr>
      <vt:lpstr>Predikáty</vt:lpstr>
      <vt:lpstr>Příklad: Inner join</vt:lpstr>
      <vt:lpstr>Right join - ukázka</vt:lpstr>
      <vt:lpstr>SQL – verze (ISO normy)</vt:lpstr>
      <vt:lpstr>SQL-92</vt:lpstr>
      <vt:lpstr>SQL tutorials na webu</vt:lpstr>
      <vt:lpstr>Databázové objekty</vt:lpstr>
      <vt:lpstr>Databázový stroj</vt:lpstr>
      <vt:lpstr>Snímek 47</vt:lpstr>
      <vt:lpstr>Snímek 48</vt:lpstr>
      <vt:lpstr>Snímek 49</vt:lpstr>
      <vt:lpstr>Uživatelé</vt:lpstr>
      <vt:lpstr>Snímek 51</vt:lpstr>
      <vt:lpstr>Hlavní databázové systémy</vt:lpstr>
      <vt:lpstr>Databázové systémy</vt:lpstr>
      <vt:lpstr>Databáze podle obratu, Gartner 2008</vt:lpstr>
      <vt:lpstr>Přístup na data</vt:lpstr>
      <vt:lpstr>Snímek 56</vt:lpstr>
      <vt:lpstr>Snímek 57</vt:lpstr>
      <vt:lpstr>Snímek 58</vt:lpstr>
      <vt:lpstr>Snímek 59</vt:lpstr>
      <vt:lpstr>Snímek 60</vt:lpstr>
      <vt:lpstr>Snímek 61</vt:lpstr>
      <vt:lpstr>Hierarchická db</vt:lpstr>
      <vt:lpstr>Síťová databáze - příklad</vt:lpstr>
      <vt:lpstr>Objektové databáze - příklad</vt:lpstr>
      <vt:lpstr>Objektové db</vt:lpstr>
      <vt:lpstr>OQL</vt:lpstr>
      <vt:lpstr>OO databáze</vt:lpstr>
      <vt:lpstr>NoSQL  databáze</vt:lpstr>
      <vt:lpstr>Vznik NoSQL</vt:lpstr>
      <vt:lpstr>Kdy nepoužívat NoSQL</vt:lpstr>
      <vt:lpstr>NoSql databáze</vt:lpstr>
      <vt:lpstr>Snímek 72</vt:lpstr>
      <vt:lpstr>Btree, JSON, MapReduce</vt:lpstr>
      <vt:lpstr>CouchDB</vt:lpstr>
      <vt:lpstr>NoSql databáze</vt:lpstr>
      <vt:lpstr>CouchDB - Futon</vt:lpstr>
      <vt:lpstr>Rozdělení noSql databází</vt:lpstr>
      <vt:lpstr>Snímek 78</vt:lpstr>
      <vt:lpstr>Nativní XML databáze</vt:lpstr>
      <vt:lpstr>Cloudové databáze</vt:lpstr>
      <vt:lpstr>Shrnutí</vt:lpstr>
    </vt:vector>
  </TitlesOfParts>
  <Company>VŠB TU Ostrava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informatiky: úvod a historie</dc:title>
  <dc:creator>Danel</dc:creator>
  <cp:lastModifiedBy>Roman Danel</cp:lastModifiedBy>
  <cp:revision>82</cp:revision>
  <dcterms:created xsi:type="dcterms:W3CDTF">2009-09-04T13:08:42Z</dcterms:created>
  <dcterms:modified xsi:type="dcterms:W3CDTF">2014-10-29T23:29:38Z</dcterms:modified>
</cp:coreProperties>
</file>